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0"/>
  </p:notesMasterIdLst>
  <p:handoutMasterIdLst>
    <p:handoutMasterId r:id="rId21"/>
  </p:handoutMasterIdLst>
  <p:sldIdLst>
    <p:sldId id="590" r:id="rId5"/>
    <p:sldId id="577" r:id="rId6"/>
    <p:sldId id="578" r:id="rId7"/>
    <p:sldId id="565" r:id="rId8"/>
    <p:sldId id="567" r:id="rId9"/>
    <p:sldId id="591" r:id="rId10"/>
    <p:sldId id="584" r:id="rId11"/>
    <p:sldId id="585" r:id="rId12"/>
    <p:sldId id="586" r:id="rId13"/>
    <p:sldId id="563" r:id="rId14"/>
    <p:sldId id="580" r:id="rId15"/>
    <p:sldId id="581" r:id="rId16"/>
    <p:sldId id="582" r:id="rId17"/>
    <p:sldId id="579" r:id="rId18"/>
    <p:sldId id="589" r:id="rId1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re Neset" initials="TN" lastIdx="16" clrIdx="0">
    <p:extLst>
      <p:ext uri="{19B8F6BF-5375-455C-9EA6-DF929625EA0E}">
        <p15:presenceInfo xmlns:p15="http://schemas.microsoft.com/office/powerpoint/2012/main" userId="Tore Neset" providerId="None"/>
      </p:ext>
    </p:extLst>
  </p:cmAuthor>
  <p:cmAuthor id="2" name="Oystein Eiring" initials="OE" lastIdx="4" clrIdx="1">
    <p:extLst>
      <p:ext uri="{19B8F6BF-5375-455C-9EA6-DF929625EA0E}">
        <p15:presenceInfo xmlns:p15="http://schemas.microsoft.com/office/powerpoint/2012/main" userId="7cb2685f1bee6a5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828C"/>
    <a:srgbClr val="FFFFFF"/>
    <a:srgbClr val="539D77"/>
    <a:srgbClr val="FBE5D6"/>
    <a:srgbClr val="A76E5E"/>
    <a:srgbClr val="E1EBE5"/>
    <a:srgbClr val="FFF2EA"/>
    <a:srgbClr val="F9F1EF"/>
    <a:srgbClr val="FCE3E1"/>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n stil, ingen rutenet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6" autoAdjust="0"/>
    <p:restoredTop sz="82779" autoAdjust="0"/>
  </p:normalViewPr>
  <p:slideViewPr>
    <p:cSldViewPr snapToGrid="0" snapToObjects="1">
      <p:cViewPr>
        <p:scale>
          <a:sx n="100" d="100"/>
          <a:sy n="100" d="100"/>
        </p:scale>
        <p:origin x="162" y="7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showGuides="1">
      <p:cViewPr varScale="1">
        <p:scale>
          <a:sx n="161" d="100"/>
          <a:sy n="161" d="100"/>
        </p:scale>
        <p:origin x="5552" y="2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094C56-881D-C44D-9BA7-5138FF7E5D36}" type="doc">
      <dgm:prSet loTypeId="urn:microsoft.com/office/officeart/2005/8/layout/radial3" loCatId="" qsTypeId="urn:microsoft.com/office/officeart/2005/8/quickstyle/simple1" qsCatId="simple" csTypeId="urn:microsoft.com/office/officeart/2005/8/colors/accent1_2" csCatId="accent1" phldr="1"/>
      <dgm:spPr/>
      <dgm:t>
        <a:bodyPr/>
        <a:lstStyle/>
        <a:p>
          <a:endParaRPr lang="nb-NO"/>
        </a:p>
      </dgm:t>
    </dgm:pt>
    <dgm:pt modelId="{1DCFD2AA-B6D3-AE45-8610-2B0EC3A8350D}">
      <dgm:prSet phldrT="[Tekst]" custT="1"/>
      <dgm:spPr>
        <a:solidFill>
          <a:schemeClr val="accent3">
            <a:alpha val="90000"/>
          </a:schemeClr>
        </a:solidFill>
        <a:ln>
          <a:noFill/>
        </a:ln>
      </dgm:spPr>
      <dgm:t>
        <a:bodyPr lIns="0" tIns="0" rIns="0" bIns="0"/>
        <a:lstStyle/>
        <a:p>
          <a:pPr>
            <a:buFontTx/>
            <a:buNone/>
          </a:pPr>
          <a:r>
            <a:rPr lang="nb-NO" sz="1450" b="1" i="0" noProof="0" dirty="0">
              <a:solidFill>
                <a:schemeClr val="bg1"/>
              </a:solidFill>
              <a:latin typeface="+mn-lt"/>
              <a:cs typeface="Arial" panose="020B0604020202020204" pitchFamily="34" charset="0"/>
            </a:rPr>
            <a:t>Ledelse, ambisjonsnivå ​ og organisering </a:t>
          </a:r>
          <a:endParaRPr lang="nb-NO" sz="1450" b="1" noProof="0" dirty="0">
            <a:solidFill>
              <a:schemeClr val="bg1"/>
            </a:solidFill>
            <a:latin typeface="+mn-lt"/>
          </a:endParaRPr>
        </a:p>
      </dgm:t>
    </dgm:pt>
    <dgm:pt modelId="{AB698614-C91B-D341-ACEE-CDD9B1B3595F}" type="parTrans" cxnId="{EB2518F9-9B7D-C84B-9469-EDD4A6DDAB1E}">
      <dgm:prSet/>
      <dgm:spPr/>
      <dgm:t>
        <a:bodyPr/>
        <a:lstStyle/>
        <a:p>
          <a:endParaRPr lang="nb-NO" noProof="0" dirty="0"/>
        </a:p>
      </dgm:t>
    </dgm:pt>
    <dgm:pt modelId="{D3E31257-41E6-3A4D-BC79-FDA40F146DD6}" type="sibTrans" cxnId="{EB2518F9-9B7D-C84B-9469-EDD4A6DDAB1E}">
      <dgm:prSet/>
      <dgm:spPr/>
      <dgm:t>
        <a:bodyPr/>
        <a:lstStyle/>
        <a:p>
          <a:endParaRPr lang="nb-NO" noProof="0" dirty="0"/>
        </a:p>
      </dgm:t>
    </dgm:pt>
    <dgm:pt modelId="{236809F7-D5DC-D542-943A-11A1013D2271}">
      <dgm:prSet phldrT="[Tekst]" custT="1"/>
      <dgm:spPr>
        <a:solidFill>
          <a:schemeClr val="accent2">
            <a:alpha val="90000"/>
          </a:schemeClr>
        </a:solidFill>
        <a:ln>
          <a:noFill/>
        </a:ln>
      </dgm:spPr>
      <dgm:t>
        <a:bodyPr/>
        <a:lstStyle/>
        <a:p>
          <a:pPr>
            <a:buFont typeface="Courier New" panose="02070309020205020404" pitchFamily="49" charset="0"/>
            <a:buNone/>
          </a:pPr>
          <a:r>
            <a:rPr lang="nb-NO" sz="1450" b="1" i="0" noProof="0" dirty="0">
              <a:solidFill>
                <a:schemeClr val="bg1"/>
              </a:solidFill>
              <a:latin typeface="+mn-lt"/>
              <a:cs typeface="Arial" panose="020B0604020202020204" pitchFamily="34" charset="0"/>
            </a:rPr>
            <a:t>Mobilisere pasientene</a:t>
          </a:r>
          <a:endParaRPr lang="nb-NO" sz="1450" noProof="0" dirty="0">
            <a:solidFill>
              <a:schemeClr val="bg1"/>
            </a:solidFill>
          </a:endParaRPr>
        </a:p>
      </dgm:t>
    </dgm:pt>
    <dgm:pt modelId="{AAF08AC1-8199-9940-AB31-2B35203A93BE}" type="parTrans" cxnId="{0DDE54A5-00F3-B643-AE62-9047BE3E19E7}">
      <dgm:prSet/>
      <dgm:spPr/>
      <dgm:t>
        <a:bodyPr/>
        <a:lstStyle/>
        <a:p>
          <a:endParaRPr lang="nb-NO" noProof="0" dirty="0"/>
        </a:p>
      </dgm:t>
    </dgm:pt>
    <dgm:pt modelId="{4F36A06A-5170-DA40-8473-05DAF5208BB3}" type="sibTrans" cxnId="{0DDE54A5-00F3-B643-AE62-9047BE3E19E7}">
      <dgm:prSet/>
      <dgm:spPr/>
      <dgm:t>
        <a:bodyPr/>
        <a:lstStyle/>
        <a:p>
          <a:endParaRPr lang="nb-NO" noProof="0" dirty="0"/>
        </a:p>
      </dgm:t>
    </dgm:pt>
    <dgm:pt modelId="{68B7A848-F8CE-074A-B5B6-5A067F9B20AC}">
      <dgm:prSet phldrT="[Tekst]" custT="1"/>
      <dgm:spPr>
        <a:solidFill>
          <a:schemeClr val="accent5">
            <a:alpha val="90000"/>
          </a:schemeClr>
        </a:solidFill>
        <a:ln>
          <a:noFill/>
        </a:ln>
      </dgm:spPr>
      <dgm:t>
        <a:bodyPr lIns="0" tIns="0" rIns="0" bIns="0"/>
        <a:lstStyle/>
        <a:p>
          <a:pPr>
            <a:buFont typeface="Courier New" panose="02070309020205020404" pitchFamily="49" charset="0"/>
            <a:buNone/>
          </a:pPr>
          <a:r>
            <a:rPr lang="nb-NO" sz="1450" b="1" i="0" noProof="0" dirty="0">
              <a:solidFill>
                <a:schemeClr val="bg1"/>
              </a:solidFill>
              <a:latin typeface="+mn-lt"/>
              <a:cs typeface="Arial" panose="020B0604020202020204" pitchFamily="34" charset="0"/>
            </a:rPr>
            <a:t>Støttesystemer</a:t>
          </a:r>
          <a:endParaRPr lang="nb-NO" sz="1450" noProof="0" dirty="0">
            <a:solidFill>
              <a:schemeClr val="bg1"/>
            </a:solidFill>
          </a:endParaRPr>
        </a:p>
      </dgm:t>
    </dgm:pt>
    <dgm:pt modelId="{1C1A6D25-6DE9-A943-BE26-1926791D8366}" type="parTrans" cxnId="{8DD7FA4A-2FEC-4F4A-8963-AC3F56C021B8}">
      <dgm:prSet/>
      <dgm:spPr/>
      <dgm:t>
        <a:bodyPr/>
        <a:lstStyle/>
        <a:p>
          <a:endParaRPr lang="nb-NO" noProof="0" dirty="0"/>
        </a:p>
      </dgm:t>
    </dgm:pt>
    <dgm:pt modelId="{B31BA9B0-FD1F-584F-96B6-01802BD4CBCE}" type="sibTrans" cxnId="{8DD7FA4A-2FEC-4F4A-8963-AC3F56C021B8}">
      <dgm:prSet/>
      <dgm:spPr/>
      <dgm:t>
        <a:bodyPr/>
        <a:lstStyle/>
        <a:p>
          <a:endParaRPr lang="nb-NO" noProof="0" dirty="0"/>
        </a:p>
      </dgm:t>
    </dgm:pt>
    <dgm:pt modelId="{7303E2B5-7E10-C64A-BC94-E92168A171FC}">
      <dgm:prSet phldrT="[Tekst]"/>
      <dgm:spPr/>
      <dgm:t>
        <a:bodyPr/>
        <a:lstStyle/>
        <a:p>
          <a:endParaRPr lang="nb-NO" noProof="0" dirty="0"/>
        </a:p>
      </dgm:t>
    </dgm:pt>
    <dgm:pt modelId="{2A30AB8A-1C7D-B242-8287-040FC95BDDA4}" type="parTrans" cxnId="{372DF152-DD83-864A-9542-CCA5C7C059B4}">
      <dgm:prSet/>
      <dgm:spPr/>
      <dgm:t>
        <a:bodyPr/>
        <a:lstStyle/>
        <a:p>
          <a:endParaRPr lang="nb-NO" noProof="0" dirty="0"/>
        </a:p>
      </dgm:t>
    </dgm:pt>
    <dgm:pt modelId="{32E7301B-9A45-054E-B922-4F12112814BD}" type="sibTrans" cxnId="{372DF152-DD83-864A-9542-CCA5C7C059B4}">
      <dgm:prSet/>
      <dgm:spPr/>
      <dgm:t>
        <a:bodyPr/>
        <a:lstStyle/>
        <a:p>
          <a:endParaRPr lang="nb-NO" noProof="0" dirty="0"/>
        </a:p>
      </dgm:t>
    </dgm:pt>
    <dgm:pt modelId="{C20EEC17-DD0C-A343-8750-2C12CF7E0EF1}">
      <dgm:prSet phldrT="[Tekst]"/>
      <dgm:spPr>
        <a:solidFill>
          <a:schemeClr val="tx2">
            <a:lumMod val="40000"/>
            <a:lumOff val="60000"/>
          </a:schemeClr>
        </a:solidFill>
        <a:ln>
          <a:noFill/>
        </a:ln>
      </dgm:spPr>
      <dgm:t>
        <a:bodyPr/>
        <a:lstStyle/>
        <a:p>
          <a:r>
            <a:rPr lang="nb-NO" b="1" i="0" noProof="0" dirty="0">
              <a:solidFill>
                <a:schemeClr val="accent1"/>
              </a:solidFill>
              <a:latin typeface="Calibri" panose="020F0502020204030204" pitchFamily="34" charset="0"/>
            </a:rPr>
            <a:t>Styrke kvalitet og omfang av pasientinvolvering i beslutninger om egen helse</a:t>
          </a:r>
          <a:endParaRPr lang="nb-NO" i="0" noProof="0" dirty="0">
            <a:solidFill>
              <a:schemeClr val="accent1"/>
            </a:solidFill>
          </a:endParaRPr>
        </a:p>
      </dgm:t>
      <dgm:extLst>
        <a:ext uri="{E40237B7-FDA0-4F09-8148-C483321AD2D9}">
          <dgm14:cNvPr xmlns:dgm14="http://schemas.microsoft.com/office/drawing/2010/diagram" id="0" name="" descr="Figur: Styrke kvalitet og omfang av pasientinvolvering i beslutniger om egen helse "/>
        </a:ext>
      </dgm:extLst>
    </dgm:pt>
    <dgm:pt modelId="{2A7D81F3-4A5F-B94D-A09F-8DC1C05C248D}" type="sibTrans" cxnId="{0A67E27A-7F24-044E-8A7F-0B352C999723}">
      <dgm:prSet/>
      <dgm:spPr/>
      <dgm:t>
        <a:bodyPr/>
        <a:lstStyle/>
        <a:p>
          <a:endParaRPr lang="nb-NO" noProof="0" dirty="0"/>
        </a:p>
      </dgm:t>
    </dgm:pt>
    <dgm:pt modelId="{B9C79505-332E-1F46-8DE6-B4E082A834F8}" type="parTrans" cxnId="{0A67E27A-7F24-044E-8A7F-0B352C999723}">
      <dgm:prSet/>
      <dgm:spPr/>
      <dgm:t>
        <a:bodyPr/>
        <a:lstStyle/>
        <a:p>
          <a:endParaRPr lang="nb-NO" noProof="0" dirty="0"/>
        </a:p>
      </dgm:t>
    </dgm:pt>
    <dgm:pt modelId="{B527DBCD-17C5-1840-9B71-A98C67E16532}">
      <dgm:prSet custT="1"/>
      <dgm:spPr>
        <a:solidFill>
          <a:schemeClr val="accent6">
            <a:alpha val="90000"/>
          </a:schemeClr>
        </a:solidFill>
        <a:ln>
          <a:noFill/>
        </a:ln>
      </dgm:spPr>
      <dgm:t>
        <a:bodyPr/>
        <a:lstStyle/>
        <a:p>
          <a:r>
            <a:rPr lang="nb-NO" sz="1450" b="1" i="0" dirty="0">
              <a:solidFill>
                <a:schemeClr val="bg1"/>
              </a:solidFill>
              <a:latin typeface="+mn-lt"/>
              <a:cs typeface="Arial" panose="020B0604020202020204" pitchFamily="34" charset="0"/>
            </a:rPr>
            <a:t>Øke ansattes kompetanse </a:t>
          </a:r>
          <a:endParaRPr lang="nb-NO" sz="1450" b="1" noProof="0" dirty="0">
            <a:solidFill>
              <a:schemeClr val="bg1"/>
            </a:solidFill>
          </a:endParaRPr>
        </a:p>
      </dgm:t>
    </dgm:pt>
    <dgm:pt modelId="{D5C11D71-3A47-E349-9070-6474B5C09297}" type="parTrans" cxnId="{89623568-37C0-B442-922B-CB19C5F184D6}">
      <dgm:prSet/>
      <dgm:spPr/>
      <dgm:t>
        <a:bodyPr/>
        <a:lstStyle/>
        <a:p>
          <a:endParaRPr lang="nb-NO" noProof="0" dirty="0"/>
        </a:p>
      </dgm:t>
    </dgm:pt>
    <dgm:pt modelId="{43C0967F-2615-CD4C-A4C4-0A3FC47109AA}" type="sibTrans" cxnId="{89623568-37C0-B442-922B-CB19C5F184D6}">
      <dgm:prSet/>
      <dgm:spPr/>
      <dgm:t>
        <a:bodyPr/>
        <a:lstStyle/>
        <a:p>
          <a:endParaRPr lang="nb-NO" noProof="0" dirty="0"/>
        </a:p>
      </dgm:t>
    </dgm:pt>
    <dgm:pt modelId="{E1EED0CA-D34C-A149-92E2-03B225DE5C0F}" type="pres">
      <dgm:prSet presAssocID="{92094C56-881D-C44D-9BA7-5138FF7E5D36}" presName="composite" presStyleCnt="0">
        <dgm:presLayoutVars>
          <dgm:chMax val="1"/>
          <dgm:dir/>
          <dgm:resizeHandles val="exact"/>
        </dgm:presLayoutVars>
      </dgm:prSet>
      <dgm:spPr/>
    </dgm:pt>
    <dgm:pt modelId="{B517C8C1-1597-5946-8F68-9AB0B566E417}" type="pres">
      <dgm:prSet presAssocID="{92094C56-881D-C44D-9BA7-5138FF7E5D36}" presName="radial" presStyleCnt="0">
        <dgm:presLayoutVars>
          <dgm:animLvl val="ctr"/>
        </dgm:presLayoutVars>
      </dgm:prSet>
      <dgm:spPr/>
    </dgm:pt>
    <dgm:pt modelId="{F9DD6AB9-E7D1-5044-A290-6D07507E8389}" type="pres">
      <dgm:prSet presAssocID="{C20EEC17-DD0C-A343-8750-2C12CF7E0EF1}" presName="centerShape" presStyleLbl="vennNode1" presStyleIdx="0" presStyleCnt="5" custScaleX="75692" custScaleY="75736"/>
      <dgm:spPr/>
    </dgm:pt>
    <dgm:pt modelId="{E7DC171A-16CB-A24F-8AA9-40BE36DB6A22}" type="pres">
      <dgm:prSet presAssocID="{1DCFD2AA-B6D3-AE45-8610-2B0EC3A8350D}" presName="node" presStyleLbl="vennNode1" presStyleIdx="1" presStyleCnt="5" custRadScaleRad="85741" custRadScaleInc="112">
        <dgm:presLayoutVars>
          <dgm:bulletEnabled val="1"/>
        </dgm:presLayoutVars>
      </dgm:prSet>
      <dgm:spPr/>
    </dgm:pt>
    <dgm:pt modelId="{87029272-906D-6048-931F-40431D5BF7A3}" type="pres">
      <dgm:prSet presAssocID="{B527DBCD-17C5-1840-9B71-A98C67E16532}" presName="node" presStyleLbl="vennNode1" presStyleIdx="2" presStyleCnt="5" custRadScaleRad="85728" custRadScaleInc="-2111">
        <dgm:presLayoutVars>
          <dgm:bulletEnabled val="1"/>
        </dgm:presLayoutVars>
      </dgm:prSet>
      <dgm:spPr/>
    </dgm:pt>
    <dgm:pt modelId="{C714D46E-4C69-254E-98F6-7A1043CBB0B9}" type="pres">
      <dgm:prSet presAssocID="{236809F7-D5DC-D542-943A-11A1013D2271}" presName="node" presStyleLbl="vennNode1" presStyleIdx="3" presStyleCnt="5" custRadScaleRad="85115" custRadScaleInc="-290">
        <dgm:presLayoutVars>
          <dgm:bulletEnabled val="1"/>
        </dgm:presLayoutVars>
      </dgm:prSet>
      <dgm:spPr/>
    </dgm:pt>
    <dgm:pt modelId="{70E63433-509D-3349-847A-DC4A8B08999C}" type="pres">
      <dgm:prSet presAssocID="{68B7A848-F8CE-074A-B5B6-5A067F9B20AC}" presName="node" presStyleLbl="vennNode1" presStyleIdx="4" presStyleCnt="5" custRadScaleRad="85615" custRadScaleInc="2098">
        <dgm:presLayoutVars>
          <dgm:bulletEnabled val="1"/>
        </dgm:presLayoutVars>
      </dgm:prSet>
      <dgm:spPr/>
    </dgm:pt>
  </dgm:ptLst>
  <dgm:cxnLst>
    <dgm:cxn modelId="{7A10CE0B-27CE-CA4A-A83A-0BE61A4C348E}" type="presOf" srcId="{B527DBCD-17C5-1840-9B71-A98C67E16532}" destId="{87029272-906D-6048-931F-40431D5BF7A3}" srcOrd="0" destOrd="0" presId="urn:microsoft.com/office/officeart/2005/8/layout/radial3"/>
    <dgm:cxn modelId="{AF03BD27-C5F0-1746-A172-438363C41645}" type="presOf" srcId="{68B7A848-F8CE-074A-B5B6-5A067F9B20AC}" destId="{70E63433-509D-3349-847A-DC4A8B08999C}" srcOrd="0" destOrd="0" presId="urn:microsoft.com/office/officeart/2005/8/layout/radial3"/>
    <dgm:cxn modelId="{BFBB7266-EDB0-D04F-BD60-F24CD2283362}" type="presOf" srcId="{C20EEC17-DD0C-A343-8750-2C12CF7E0EF1}" destId="{F9DD6AB9-E7D1-5044-A290-6D07507E8389}" srcOrd="0" destOrd="0" presId="urn:microsoft.com/office/officeart/2005/8/layout/radial3"/>
    <dgm:cxn modelId="{89623568-37C0-B442-922B-CB19C5F184D6}" srcId="{C20EEC17-DD0C-A343-8750-2C12CF7E0EF1}" destId="{B527DBCD-17C5-1840-9B71-A98C67E16532}" srcOrd="1" destOrd="0" parTransId="{D5C11D71-3A47-E349-9070-6474B5C09297}" sibTransId="{43C0967F-2615-CD4C-A4C4-0A3FC47109AA}"/>
    <dgm:cxn modelId="{D9953849-2B68-AD45-960A-AACD03211612}" type="presOf" srcId="{92094C56-881D-C44D-9BA7-5138FF7E5D36}" destId="{E1EED0CA-D34C-A149-92E2-03B225DE5C0F}" srcOrd="0" destOrd="0" presId="urn:microsoft.com/office/officeart/2005/8/layout/radial3"/>
    <dgm:cxn modelId="{8DD7FA4A-2FEC-4F4A-8963-AC3F56C021B8}" srcId="{C20EEC17-DD0C-A343-8750-2C12CF7E0EF1}" destId="{68B7A848-F8CE-074A-B5B6-5A067F9B20AC}" srcOrd="3" destOrd="0" parTransId="{1C1A6D25-6DE9-A943-BE26-1926791D8366}" sibTransId="{B31BA9B0-FD1F-584F-96B6-01802BD4CBCE}"/>
    <dgm:cxn modelId="{372DF152-DD83-864A-9542-CCA5C7C059B4}" srcId="{92094C56-881D-C44D-9BA7-5138FF7E5D36}" destId="{7303E2B5-7E10-C64A-BC94-E92168A171FC}" srcOrd="1" destOrd="0" parTransId="{2A30AB8A-1C7D-B242-8287-040FC95BDDA4}" sibTransId="{32E7301B-9A45-054E-B922-4F12112814BD}"/>
    <dgm:cxn modelId="{ACC85279-6B1A-F942-91CF-DB2E7A246BD6}" type="presOf" srcId="{1DCFD2AA-B6D3-AE45-8610-2B0EC3A8350D}" destId="{E7DC171A-16CB-A24F-8AA9-40BE36DB6A22}" srcOrd="0" destOrd="0" presId="urn:microsoft.com/office/officeart/2005/8/layout/radial3"/>
    <dgm:cxn modelId="{0A67E27A-7F24-044E-8A7F-0B352C999723}" srcId="{92094C56-881D-C44D-9BA7-5138FF7E5D36}" destId="{C20EEC17-DD0C-A343-8750-2C12CF7E0EF1}" srcOrd="0" destOrd="0" parTransId="{B9C79505-332E-1F46-8DE6-B4E082A834F8}" sibTransId="{2A7D81F3-4A5F-B94D-A09F-8DC1C05C248D}"/>
    <dgm:cxn modelId="{0DDE54A5-00F3-B643-AE62-9047BE3E19E7}" srcId="{C20EEC17-DD0C-A343-8750-2C12CF7E0EF1}" destId="{236809F7-D5DC-D542-943A-11A1013D2271}" srcOrd="2" destOrd="0" parTransId="{AAF08AC1-8199-9940-AB31-2B35203A93BE}" sibTransId="{4F36A06A-5170-DA40-8473-05DAF5208BB3}"/>
    <dgm:cxn modelId="{800744C9-2D0A-E548-8A3B-61E8E21B0BE5}" type="presOf" srcId="{236809F7-D5DC-D542-943A-11A1013D2271}" destId="{C714D46E-4C69-254E-98F6-7A1043CBB0B9}" srcOrd="0" destOrd="0" presId="urn:microsoft.com/office/officeart/2005/8/layout/radial3"/>
    <dgm:cxn modelId="{EB2518F9-9B7D-C84B-9469-EDD4A6DDAB1E}" srcId="{C20EEC17-DD0C-A343-8750-2C12CF7E0EF1}" destId="{1DCFD2AA-B6D3-AE45-8610-2B0EC3A8350D}" srcOrd="0" destOrd="0" parTransId="{AB698614-C91B-D341-ACEE-CDD9B1B3595F}" sibTransId="{D3E31257-41E6-3A4D-BC79-FDA40F146DD6}"/>
    <dgm:cxn modelId="{26FB3641-CE23-4C46-A64F-6ECDC8978335}" type="presParOf" srcId="{E1EED0CA-D34C-A149-92E2-03B225DE5C0F}" destId="{B517C8C1-1597-5946-8F68-9AB0B566E417}" srcOrd="0" destOrd="0" presId="urn:microsoft.com/office/officeart/2005/8/layout/radial3"/>
    <dgm:cxn modelId="{FBC62A83-C714-394E-A1F4-0C4731699A05}" type="presParOf" srcId="{B517C8C1-1597-5946-8F68-9AB0B566E417}" destId="{F9DD6AB9-E7D1-5044-A290-6D07507E8389}" srcOrd="0" destOrd="0" presId="urn:microsoft.com/office/officeart/2005/8/layout/radial3"/>
    <dgm:cxn modelId="{61359584-ED04-644E-A10B-E46E54B1774F}" type="presParOf" srcId="{B517C8C1-1597-5946-8F68-9AB0B566E417}" destId="{E7DC171A-16CB-A24F-8AA9-40BE36DB6A22}" srcOrd="1" destOrd="0" presId="urn:microsoft.com/office/officeart/2005/8/layout/radial3"/>
    <dgm:cxn modelId="{BDEB3966-CDB7-304F-B567-3F7F3DAFABE8}" type="presParOf" srcId="{B517C8C1-1597-5946-8F68-9AB0B566E417}" destId="{87029272-906D-6048-931F-40431D5BF7A3}" srcOrd="2" destOrd="0" presId="urn:microsoft.com/office/officeart/2005/8/layout/radial3"/>
    <dgm:cxn modelId="{B779CDCE-29D6-2940-AFC7-353ADC1FAE43}" type="presParOf" srcId="{B517C8C1-1597-5946-8F68-9AB0B566E417}" destId="{C714D46E-4C69-254E-98F6-7A1043CBB0B9}" srcOrd="3" destOrd="0" presId="urn:microsoft.com/office/officeart/2005/8/layout/radial3"/>
    <dgm:cxn modelId="{78175E5D-4B1C-8D41-86BA-7542B8224675}" type="presParOf" srcId="{B517C8C1-1597-5946-8F68-9AB0B566E417}" destId="{70E63433-509D-3349-847A-DC4A8B08999C}"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DD6AB9-E7D1-5044-A290-6D07507E8389}">
      <dsp:nvSpPr>
        <dsp:cNvPr id="0" name=""/>
        <dsp:cNvSpPr/>
      </dsp:nvSpPr>
      <dsp:spPr>
        <a:xfrm>
          <a:off x="2616285" y="1739413"/>
          <a:ext cx="2518700" cy="2520164"/>
        </a:xfrm>
        <a:prstGeom prst="ellipse">
          <a:avLst/>
        </a:prstGeom>
        <a:solidFill>
          <a:schemeClr val="tx2">
            <a:lumMod val="40000"/>
            <a:lumOff val="6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nb-NO" sz="1700" b="1" i="0" kern="1200" noProof="0" dirty="0">
              <a:solidFill>
                <a:schemeClr val="accent1"/>
              </a:solidFill>
              <a:latin typeface="Calibri" panose="020F0502020204030204" pitchFamily="34" charset="0"/>
            </a:rPr>
            <a:t>Styrke kvalitet og omfang av pasientinvolvering i beslutninger om egen helse</a:t>
          </a:r>
          <a:endParaRPr lang="nb-NO" sz="1700" i="0" kern="1200" noProof="0" dirty="0">
            <a:solidFill>
              <a:schemeClr val="accent1"/>
            </a:solidFill>
          </a:endParaRPr>
        </a:p>
      </dsp:txBody>
      <dsp:txXfrm>
        <a:off x="2985140" y="2108482"/>
        <a:ext cx="1780990" cy="1782026"/>
      </dsp:txXfrm>
    </dsp:sp>
    <dsp:sp modelId="{E7DC171A-16CB-A24F-8AA9-40BE36DB6A22}">
      <dsp:nvSpPr>
        <dsp:cNvPr id="0" name=""/>
        <dsp:cNvSpPr/>
      </dsp:nvSpPr>
      <dsp:spPr>
        <a:xfrm>
          <a:off x="3047013" y="309590"/>
          <a:ext cx="1663782" cy="1663782"/>
        </a:xfrm>
        <a:prstGeom prst="ellipse">
          <a:avLst/>
        </a:prstGeom>
        <a:solidFill>
          <a:schemeClr val="accent3">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44525">
            <a:lnSpc>
              <a:spcPct val="90000"/>
            </a:lnSpc>
            <a:spcBef>
              <a:spcPct val="0"/>
            </a:spcBef>
            <a:spcAft>
              <a:spcPct val="35000"/>
            </a:spcAft>
            <a:buFontTx/>
            <a:buNone/>
          </a:pPr>
          <a:r>
            <a:rPr lang="nb-NO" sz="1450" b="1" i="0" kern="1200" noProof="0" dirty="0">
              <a:solidFill>
                <a:schemeClr val="bg1"/>
              </a:solidFill>
              <a:latin typeface="+mn-lt"/>
              <a:cs typeface="Arial" panose="020B0604020202020204" pitchFamily="34" charset="0"/>
            </a:rPr>
            <a:t>Ledelse, ambisjonsnivå ​ og organisering </a:t>
          </a:r>
          <a:endParaRPr lang="nb-NO" sz="1450" b="1" kern="1200" noProof="0" dirty="0">
            <a:solidFill>
              <a:schemeClr val="bg1"/>
            </a:solidFill>
            <a:latin typeface="+mn-lt"/>
          </a:endParaRPr>
        </a:p>
      </dsp:txBody>
      <dsp:txXfrm>
        <a:off x="3290668" y="553245"/>
        <a:ext cx="1176472" cy="1176472"/>
      </dsp:txXfrm>
    </dsp:sp>
    <dsp:sp modelId="{87029272-906D-6048-931F-40431D5BF7A3}">
      <dsp:nvSpPr>
        <dsp:cNvPr id="0" name=""/>
        <dsp:cNvSpPr/>
      </dsp:nvSpPr>
      <dsp:spPr>
        <a:xfrm>
          <a:off x="4900457" y="2106013"/>
          <a:ext cx="1663782" cy="1663782"/>
        </a:xfrm>
        <a:prstGeom prst="ellipse">
          <a:avLst/>
        </a:prstGeom>
        <a:solidFill>
          <a:schemeClr val="accent6">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44525">
            <a:lnSpc>
              <a:spcPct val="90000"/>
            </a:lnSpc>
            <a:spcBef>
              <a:spcPct val="0"/>
            </a:spcBef>
            <a:spcAft>
              <a:spcPct val="35000"/>
            </a:spcAft>
            <a:buNone/>
          </a:pPr>
          <a:r>
            <a:rPr lang="nb-NO" sz="1450" b="1" i="0" kern="1200" dirty="0">
              <a:solidFill>
                <a:schemeClr val="bg1"/>
              </a:solidFill>
              <a:latin typeface="+mn-lt"/>
              <a:cs typeface="Arial" panose="020B0604020202020204" pitchFamily="34" charset="0"/>
            </a:rPr>
            <a:t>Øke ansattes kompetanse </a:t>
          </a:r>
          <a:endParaRPr lang="nb-NO" sz="1450" b="1" kern="1200" noProof="0" dirty="0">
            <a:solidFill>
              <a:schemeClr val="bg1"/>
            </a:solidFill>
          </a:endParaRPr>
        </a:p>
      </dsp:txBody>
      <dsp:txXfrm>
        <a:off x="5144112" y="2349668"/>
        <a:ext cx="1176472" cy="1176472"/>
      </dsp:txXfrm>
    </dsp:sp>
    <dsp:sp modelId="{C714D46E-4C69-254E-98F6-7A1043CBB0B9}">
      <dsp:nvSpPr>
        <dsp:cNvPr id="0" name=""/>
        <dsp:cNvSpPr/>
      </dsp:nvSpPr>
      <dsp:spPr>
        <a:xfrm>
          <a:off x="3052146" y="4012035"/>
          <a:ext cx="1663782" cy="1663782"/>
        </a:xfrm>
        <a:prstGeom prst="ellipse">
          <a:avLst/>
        </a:prstGeom>
        <a:solidFill>
          <a:schemeClr val="accent2">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44525">
            <a:lnSpc>
              <a:spcPct val="90000"/>
            </a:lnSpc>
            <a:spcBef>
              <a:spcPct val="0"/>
            </a:spcBef>
            <a:spcAft>
              <a:spcPct val="35000"/>
            </a:spcAft>
            <a:buFont typeface="Courier New" panose="02070309020205020404" pitchFamily="49" charset="0"/>
            <a:buNone/>
          </a:pPr>
          <a:r>
            <a:rPr lang="nb-NO" sz="1450" b="1" i="0" kern="1200" noProof="0" dirty="0">
              <a:solidFill>
                <a:schemeClr val="bg1"/>
              </a:solidFill>
              <a:latin typeface="+mn-lt"/>
              <a:cs typeface="Arial" panose="020B0604020202020204" pitchFamily="34" charset="0"/>
            </a:rPr>
            <a:t>Mobilisere pasientene</a:t>
          </a:r>
          <a:endParaRPr lang="nb-NO" sz="1450" kern="1200" noProof="0" dirty="0">
            <a:solidFill>
              <a:schemeClr val="bg1"/>
            </a:solidFill>
          </a:endParaRPr>
        </a:p>
      </dsp:txBody>
      <dsp:txXfrm>
        <a:off x="3295801" y="4255690"/>
        <a:ext cx="1176472" cy="1176472"/>
      </dsp:txXfrm>
    </dsp:sp>
    <dsp:sp modelId="{70E63433-509D-3349-847A-DC4A8B08999C}">
      <dsp:nvSpPr>
        <dsp:cNvPr id="0" name=""/>
        <dsp:cNvSpPr/>
      </dsp:nvSpPr>
      <dsp:spPr>
        <a:xfrm>
          <a:off x="1189466" y="2106473"/>
          <a:ext cx="1663782" cy="1663782"/>
        </a:xfrm>
        <a:prstGeom prst="ellipse">
          <a:avLst/>
        </a:prstGeom>
        <a:solidFill>
          <a:schemeClr val="accent5">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44525">
            <a:lnSpc>
              <a:spcPct val="90000"/>
            </a:lnSpc>
            <a:spcBef>
              <a:spcPct val="0"/>
            </a:spcBef>
            <a:spcAft>
              <a:spcPct val="35000"/>
            </a:spcAft>
            <a:buFont typeface="Courier New" panose="02070309020205020404" pitchFamily="49" charset="0"/>
            <a:buNone/>
          </a:pPr>
          <a:r>
            <a:rPr lang="nb-NO" sz="1450" b="1" i="0" kern="1200" noProof="0" dirty="0">
              <a:solidFill>
                <a:schemeClr val="bg1"/>
              </a:solidFill>
              <a:latin typeface="+mn-lt"/>
              <a:cs typeface="Arial" panose="020B0604020202020204" pitchFamily="34" charset="0"/>
            </a:rPr>
            <a:t>Støttesystemer</a:t>
          </a:r>
          <a:endParaRPr lang="nb-NO" sz="1450" kern="1200" noProof="0" dirty="0">
            <a:solidFill>
              <a:schemeClr val="bg1"/>
            </a:solidFill>
          </a:endParaRPr>
        </a:p>
      </dsp:txBody>
      <dsp:txXfrm>
        <a:off x="1433121" y="2350128"/>
        <a:ext cx="1176472" cy="117647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C56B1C-ADCA-DFE4-D751-C1332B1774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O"/>
          </a:p>
        </p:txBody>
      </p:sp>
      <p:sp>
        <p:nvSpPr>
          <p:cNvPr id="3" name="Date Placeholder 2">
            <a:extLst>
              <a:ext uri="{FF2B5EF4-FFF2-40B4-BE49-F238E27FC236}">
                <a16:creationId xmlns:a16="http://schemas.microsoft.com/office/drawing/2014/main" id="{99D08CDC-7913-F5F1-F40F-34C97E2CD22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989564-AD19-394D-A94E-5ECE96D4DFCA}" type="datetimeFigureOut">
              <a:rPr lang="en-NO" smtClean="0"/>
              <a:t>08/13/2025</a:t>
            </a:fld>
            <a:endParaRPr lang="en-NO"/>
          </a:p>
        </p:txBody>
      </p:sp>
      <p:sp>
        <p:nvSpPr>
          <p:cNvPr id="4" name="Footer Placeholder 3">
            <a:extLst>
              <a:ext uri="{FF2B5EF4-FFF2-40B4-BE49-F238E27FC236}">
                <a16:creationId xmlns:a16="http://schemas.microsoft.com/office/drawing/2014/main" id="{676D423D-BEC6-DC2C-9643-CEFAF24556D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O"/>
          </a:p>
        </p:txBody>
      </p:sp>
      <p:sp>
        <p:nvSpPr>
          <p:cNvPr id="5" name="Slide Number Placeholder 4">
            <a:extLst>
              <a:ext uri="{FF2B5EF4-FFF2-40B4-BE49-F238E27FC236}">
                <a16:creationId xmlns:a16="http://schemas.microsoft.com/office/drawing/2014/main" id="{41A92F1A-B7CC-96B5-0F38-68703F2BE3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7C3F5D-53D6-A548-A019-6B920DBD2F88}" type="slidenum">
              <a:rPr lang="en-NO" smtClean="0"/>
              <a:t>‹#›</a:t>
            </a:fld>
            <a:endParaRPr lang="en-NO"/>
          </a:p>
        </p:txBody>
      </p:sp>
    </p:spTree>
    <p:extLst>
      <p:ext uri="{BB962C8B-B14F-4D97-AF65-F5344CB8AC3E}">
        <p14:creationId xmlns:p14="http://schemas.microsoft.com/office/powerpoint/2010/main" val="336973614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7FCB7-6D1F-6249-9AE4-9418B5F73ABE}" type="datetimeFigureOut">
              <a:rPr lang="nb-NO" smtClean="0"/>
              <a:t>13.08.2025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83FDA5-3862-C143-89D5-9DD431B490C5}" type="slidenum">
              <a:rPr lang="nb-NO" smtClean="0"/>
              <a:t>‹#›</a:t>
            </a:fld>
            <a:endParaRPr lang="nb-NO"/>
          </a:p>
        </p:txBody>
      </p:sp>
    </p:spTree>
    <p:extLst>
      <p:ext uri="{BB962C8B-B14F-4D97-AF65-F5344CB8AC3E}">
        <p14:creationId xmlns:p14="http://schemas.microsoft.com/office/powerpoint/2010/main" val="1204456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DA5-3862-C143-89D5-9DD431B490C5}"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761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983FDA5-3862-C143-89D5-9DD431B490C5}" type="slidenum">
              <a:rPr lang="nb-NO" smtClean="0"/>
              <a:t>12</a:t>
            </a:fld>
            <a:endParaRPr lang="nb-NO"/>
          </a:p>
        </p:txBody>
      </p:sp>
    </p:spTree>
    <p:extLst>
      <p:ext uri="{BB962C8B-B14F-4D97-AF65-F5344CB8AC3E}">
        <p14:creationId xmlns:p14="http://schemas.microsoft.com/office/powerpoint/2010/main" val="2800911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983FDA5-3862-C143-89D5-9DD431B490C5}" type="slidenum">
              <a:rPr lang="nb-NO" smtClean="0"/>
              <a:t>13</a:t>
            </a:fld>
            <a:endParaRPr lang="nb-NO"/>
          </a:p>
        </p:txBody>
      </p:sp>
    </p:spTree>
    <p:extLst>
      <p:ext uri="{BB962C8B-B14F-4D97-AF65-F5344CB8AC3E}">
        <p14:creationId xmlns:p14="http://schemas.microsoft.com/office/powerpoint/2010/main" val="3315192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983FDA5-3862-C143-89D5-9DD431B490C5}" type="slidenum">
              <a:rPr lang="nb-NO" smtClean="0"/>
              <a:t>4</a:t>
            </a:fld>
            <a:endParaRPr lang="nb-NO"/>
          </a:p>
        </p:txBody>
      </p:sp>
    </p:spTree>
    <p:extLst>
      <p:ext uri="{BB962C8B-B14F-4D97-AF65-F5344CB8AC3E}">
        <p14:creationId xmlns:p14="http://schemas.microsoft.com/office/powerpoint/2010/main" val="594566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983FDA5-3862-C143-89D5-9DD431B490C5}" type="slidenum">
              <a:rPr lang="nb-NO" smtClean="0"/>
              <a:t>5</a:t>
            </a:fld>
            <a:endParaRPr lang="nb-NO"/>
          </a:p>
        </p:txBody>
      </p:sp>
    </p:spTree>
    <p:extLst>
      <p:ext uri="{BB962C8B-B14F-4D97-AF65-F5344CB8AC3E}">
        <p14:creationId xmlns:p14="http://schemas.microsoft.com/office/powerpoint/2010/main" val="334610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DA5-3862-C143-89D5-9DD431B490C5}"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4478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983FDA5-3862-C143-89D5-9DD431B490C5}" type="slidenum">
              <a:rPr lang="nb-NO" smtClean="0"/>
              <a:t>7</a:t>
            </a:fld>
            <a:endParaRPr lang="nb-NO"/>
          </a:p>
        </p:txBody>
      </p:sp>
    </p:spTree>
    <p:extLst>
      <p:ext uri="{BB962C8B-B14F-4D97-AF65-F5344CB8AC3E}">
        <p14:creationId xmlns:p14="http://schemas.microsoft.com/office/powerpoint/2010/main" val="2699415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983FDA5-3862-C143-89D5-9DD431B490C5}" type="slidenum">
              <a:rPr lang="nb-NO" smtClean="0"/>
              <a:t>8</a:t>
            </a:fld>
            <a:endParaRPr lang="nb-NO"/>
          </a:p>
        </p:txBody>
      </p:sp>
    </p:spTree>
    <p:extLst>
      <p:ext uri="{BB962C8B-B14F-4D97-AF65-F5344CB8AC3E}">
        <p14:creationId xmlns:p14="http://schemas.microsoft.com/office/powerpoint/2010/main" val="1370101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983FDA5-3862-C143-89D5-9DD431B490C5}" type="slidenum">
              <a:rPr lang="nb-NO" smtClean="0"/>
              <a:t>9</a:t>
            </a:fld>
            <a:endParaRPr lang="nb-NO"/>
          </a:p>
        </p:txBody>
      </p:sp>
    </p:spTree>
    <p:extLst>
      <p:ext uri="{BB962C8B-B14F-4D97-AF65-F5344CB8AC3E}">
        <p14:creationId xmlns:p14="http://schemas.microsoft.com/office/powerpoint/2010/main" val="3377764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983FDA5-3862-C143-89D5-9DD431B490C5}" type="slidenum">
              <a:rPr lang="nb-NO" smtClean="0"/>
              <a:t>10</a:t>
            </a:fld>
            <a:endParaRPr lang="nb-NO"/>
          </a:p>
        </p:txBody>
      </p:sp>
    </p:spTree>
    <p:extLst>
      <p:ext uri="{BB962C8B-B14F-4D97-AF65-F5344CB8AC3E}">
        <p14:creationId xmlns:p14="http://schemas.microsoft.com/office/powerpoint/2010/main" val="1138630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0" i="0" u="none" strike="noStrike" dirty="0">
                <a:solidFill>
                  <a:srgbClr val="1B588D"/>
                </a:solidFill>
                <a:effectLst/>
                <a:latin typeface="Calibri" panose="020F0502020204030204" pitchFamily="34" charset="0"/>
              </a:rPr>
              <a:t>Utvikle og samle </a:t>
            </a:r>
            <a:r>
              <a:rPr lang="nb-NO" sz="1800" b="0" i="0" u="none" strike="noStrike" dirty="0">
                <a:solidFill>
                  <a:srgbClr val="222222"/>
                </a:solidFill>
                <a:effectLst/>
                <a:latin typeface="Calibri" panose="020F0502020204030204" pitchFamily="34" charset="0"/>
              </a:rPr>
              <a:t>samvalgsrelevant materiell som kan tilbys pasienter før, under, etter og mellom samvalgssamtaler, </a:t>
            </a:r>
            <a:r>
              <a:rPr lang="nb-NO" sz="1800" b="0" i="0" u="none" strike="noStrike" dirty="0">
                <a:solidFill>
                  <a:srgbClr val="1B588D"/>
                </a:solidFill>
                <a:effectLst/>
                <a:latin typeface="Calibri" panose="020F0502020204030204" pitchFamily="34" charset="0"/>
              </a:rPr>
              <a:t>herunder utvikle </a:t>
            </a:r>
            <a:r>
              <a:rPr lang="nb-NO" sz="1800" b="0" i="0" u="none" strike="noStrike" dirty="0" err="1">
                <a:solidFill>
                  <a:srgbClr val="1B588D"/>
                </a:solidFill>
                <a:effectLst/>
                <a:latin typeface="Calibri" panose="020F0502020204030204" pitchFamily="34" charset="0"/>
              </a:rPr>
              <a:t>samvalgsapp</a:t>
            </a:r>
            <a:r>
              <a:rPr lang="nb-NO" sz="1800" b="0" i="0" u="none" strike="noStrike" dirty="0">
                <a:solidFill>
                  <a:srgbClr val="222222"/>
                </a:solidFill>
                <a:effectLst/>
                <a:latin typeface="Calibri" panose="020F0502020204030204" pitchFamily="34" charset="0"/>
              </a:rPr>
              <a:t>, fakta-ark og beslutningsmatriser</a:t>
            </a:r>
            <a:endParaRPr lang="nb-NO" dirty="0"/>
          </a:p>
        </p:txBody>
      </p:sp>
      <p:sp>
        <p:nvSpPr>
          <p:cNvPr id="4" name="Plassholder for lysbildenummer 3"/>
          <p:cNvSpPr>
            <a:spLocks noGrp="1"/>
          </p:cNvSpPr>
          <p:nvPr>
            <p:ph type="sldNum" sz="quarter" idx="5"/>
          </p:nvPr>
        </p:nvSpPr>
        <p:spPr/>
        <p:txBody>
          <a:bodyPr/>
          <a:lstStyle/>
          <a:p>
            <a:fld id="{D983FDA5-3862-C143-89D5-9DD431B490C5}" type="slidenum">
              <a:rPr lang="nb-NO" smtClean="0"/>
              <a:t>11</a:t>
            </a:fld>
            <a:endParaRPr lang="nb-NO"/>
          </a:p>
        </p:txBody>
      </p:sp>
    </p:spTree>
    <p:extLst>
      <p:ext uri="{BB962C8B-B14F-4D97-AF65-F5344CB8AC3E}">
        <p14:creationId xmlns:p14="http://schemas.microsoft.com/office/powerpoint/2010/main" val="384097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Undertittel 2"/>
          <p:cNvSpPr>
            <a:spLocks noGrp="1"/>
          </p:cNvSpPr>
          <p:nvPr>
            <p:ph type="subTitle" idx="1" hasCustomPrompt="1"/>
          </p:nvPr>
        </p:nvSpPr>
        <p:spPr>
          <a:xfrm>
            <a:off x="1440000" y="3600000"/>
            <a:ext cx="9144000" cy="472190"/>
          </a:xfrm>
          <a:prstGeom prst="rect">
            <a:avLst/>
          </a:prstGeom>
        </p:spPr>
        <p:txBody>
          <a:bodyPr anchor="ctr"/>
          <a:lstStyle>
            <a:lvl1pPr marL="0" indent="0" algn="l">
              <a:buNone/>
              <a:defRPr sz="2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Foredragsholder, sted og dato</a:t>
            </a:r>
          </a:p>
        </p:txBody>
      </p:sp>
      <p:sp>
        <p:nvSpPr>
          <p:cNvPr id="13" name="Tittel 12"/>
          <p:cNvSpPr>
            <a:spLocks noGrp="1"/>
          </p:cNvSpPr>
          <p:nvPr>
            <p:ph type="title"/>
          </p:nvPr>
        </p:nvSpPr>
        <p:spPr>
          <a:xfrm>
            <a:off x="1440000" y="2520000"/>
            <a:ext cx="9144000" cy="846000"/>
          </a:xfrm>
          <a:prstGeom prst="rect">
            <a:avLst/>
          </a:prstGeom>
        </p:spPr>
        <p:txBody>
          <a:bodyPr/>
          <a:lstStyle>
            <a:lvl1pPr algn="l">
              <a:defRPr>
                <a:solidFill>
                  <a:schemeClr val="bg1"/>
                </a:solidFill>
              </a:defRPr>
            </a:lvl1pPr>
          </a:lstStyle>
          <a:p>
            <a:r>
              <a:rPr lang="nb-NO" dirty="0"/>
              <a:t>Klikk for å redigere tittelstil</a:t>
            </a:r>
          </a:p>
        </p:txBody>
      </p:sp>
      <p:pic>
        <p:nvPicPr>
          <p:cNvPr id="14" name="Bild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40000" y="5882817"/>
            <a:ext cx="2648262" cy="546972"/>
          </a:xfrm>
          <a:prstGeom prst="rect">
            <a:avLst/>
          </a:prstGeom>
        </p:spPr>
      </p:pic>
    </p:spTree>
    <p:extLst>
      <p:ext uri="{BB962C8B-B14F-4D97-AF65-F5344CB8AC3E}">
        <p14:creationId xmlns:p14="http://schemas.microsoft.com/office/powerpoint/2010/main" val="129788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to spalter">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720000" y="540000"/>
            <a:ext cx="10515600" cy="722894"/>
          </a:xfrm>
          <a:prstGeom prst="rect">
            <a:avLst/>
          </a:prstGeom>
        </p:spPr>
        <p:txBody>
          <a:bodyPr lIns="0" tIns="0" rIns="0" bIns="0" anchor="t" anchorCtr="0">
            <a:normAutofit/>
          </a:bodyPr>
          <a:lstStyle>
            <a:lvl1pPr>
              <a:defRPr sz="4000" b="1">
                <a:solidFill>
                  <a:srgbClr val="003388"/>
                </a:solidFill>
              </a:defRPr>
            </a:lvl1pPr>
          </a:lstStyle>
          <a:p>
            <a:r>
              <a:rPr lang="nb-NO" dirty="0"/>
              <a:t>Klikk for å redigere tittelstil</a:t>
            </a:r>
          </a:p>
        </p:txBody>
      </p:sp>
      <p:sp>
        <p:nvSpPr>
          <p:cNvPr id="7" name="Plassholder for innhold 2"/>
          <p:cNvSpPr>
            <a:spLocks noGrp="1"/>
          </p:cNvSpPr>
          <p:nvPr>
            <p:ph idx="13"/>
          </p:nvPr>
        </p:nvSpPr>
        <p:spPr>
          <a:xfrm>
            <a:off x="6480000" y="1440000"/>
            <a:ext cx="5184494" cy="4884517"/>
          </a:xfrm>
          <a:prstGeom prst="rect">
            <a:avLst/>
          </a:prstGeom>
        </p:spPr>
        <p:txBody>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9" name="Plassholder for innhold 2"/>
          <p:cNvSpPr>
            <a:spLocks noGrp="1"/>
          </p:cNvSpPr>
          <p:nvPr>
            <p:ph idx="14"/>
          </p:nvPr>
        </p:nvSpPr>
        <p:spPr>
          <a:xfrm>
            <a:off x="720000" y="1440000"/>
            <a:ext cx="5184494" cy="4884517"/>
          </a:xfrm>
          <a:prstGeom prst="rect">
            <a:avLst/>
          </a:prstGeom>
        </p:spPr>
        <p:txBody>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1" name="Footer Placeholder 10">
            <a:extLst>
              <a:ext uri="{FF2B5EF4-FFF2-40B4-BE49-F238E27FC236}">
                <a16:creationId xmlns:a16="http://schemas.microsoft.com/office/drawing/2014/main" id="{B110C035-2906-1B7F-9562-16CA68E231AB}"/>
              </a:ext>
            </a:extLst>
          </p:cNvPr>
          <p:cNvSpPr>
            <a:spLocks noGrp="1"/>
          </p:cNvSpPr>
          <p:nvPr>
            <p:ph type="ftr" sz="quarter" idx="15"/>
          </p:nvPr>
        </p:nvSpPr>
        <p:spPr/>
        <p:txBody>
          <a:bodyPr/>
          <a:lstStyle/>
          <a:p>
            <a:pPr algn="l"/>
            <a:r>
              <a:rPr lang="en-GB" b="0">
                <a:solidFill>
                  <a:srgbClr val="1F497D"/>
                </a:solidFill>
              </a:rPr>
              <a:t>Delstrategi for innføring av samvalg</a:t>
            </a:r>
            <a:endParaRPr lang="nb-NO" dirty="0"/>
          </a:p>
        </p:txBody>
      </p:sp>
      <p:sp>
        <p:nvSpPr>
          <p:cNvPr id="12" name="Slide Number Placeholder 11">
            <a:extLst>
              <a:ext uri="{FF2B5EF4-FFF2-40B4-BE49-F238E27FC236}">
                <a16:creationId xmlns:a16="http://schemas.microsoft.com/office/drawing/2014/main" id="{930283FA-F8C3-EE8F-9052-AF94F3A86338}"/>
              </a:ext>
            </a:extLst>
          </p:cNvPr>
          <p:cNvSpPr>
            <a:spLocks noGrp="1"/>
          </p:cNvSpPr>
          <p:nvPr>
            <p:ph type="sldNum" sz="quarter" idx="16"/>
          </p:nvPr>
        </p:nvSpPr>
        <p:spPr/>
        <p:txBody>
          <a:bodyPr/>
          <a:lstStyle/>
          <a:p>
            <a:fld id="{9FB0A734-4DA5-424C-AAEC-82F5F62A0161}" type="slidenum">
              <a:rPr lang="nb-NO" smtClean="0"/>
              <a:pPr/>
              <a:t>‹#›</a:t>
            </a:fld>
            <a:endParaRPr lang="nb-NO" dirty="0"/>
          </a:p>
        </p:txBody>
      </p:sp>
    </p:spTree>
    <p:extLst>
      <p:ext uri="{BB962C8B-B14F-4D97-AF65-F5344CB8AC3E}">
        <p14:creationId xmlns:p14="http://schemas.microsoft.com/office/powerpoint/2010/main" val="1239246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ndelingsoversk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831850" y="2278505"/>
            <a:ext cx="7757514" cy="727024"/>
          </a:xfrm>
          <a:prstGeom prst="rect">
            <a:avLst/>
          </a:prstGeom>
        </p:spPr>
        <p:txBody>
          <a:bodyPr anchor="ctr">
            <a:normAutofit/>
          </a:bodyPr>
          <a:lstStyle>
            <a:lvl1pPr>
              <a:defRPr sz="4000"/>
            </a:lvl1pPr>
          </a:lstStyle>
          <a:p>
            <a:r>
              <a:rPr lang="nb-NO"/>
              <a:t>Klikk for å redigere tittelstil</a:t>
            </a:r>
            <a:endParaRPr lang="nb-NO" dirty="0"/>
          </a:p>
        </p:txBody>
      </p:sp>
      <p:sp>
        <p:nvSpPr>
          <p:cNvPr id="3" name="Plassholder for tekst 2"/>
          <p:cNvSpPr>
            <a:spLocks noGrp="1"/>
          </p:cNvSpPr>
          <p:nvPr>
            <p:ph type="body" idx="1"/>
          </p:nvPr>
        </p:nvSpPr>
        <p:spPr>
          <a:xfrm>
            <a:off x="831850" y="3005529"/>
            <a:ext cx="7757514" cy="1341619"/>
          </a:xfrm>
          <a:prstGeom prst="rect">
            <a:avLst/>
          </a:prstGeom>
        </p:spPr>
        <p:txBody>
          <a:bodyPr anchor="t"/>
          <a:lstStyle>
            <a:lvl1pPr marL="0" indent="0">
              <a:buNone/>
              <a:defRPr sz="2400">
                <a:solidFill>
                  <a:srgbClr val="00338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pic>
        <p:nvPicPr>
          <p:cNvPr id="4" name="Bilde 3">
            <a:extLst>
              <a:ext uri="{FF2B5EF4-FFF2-40B4-BE49-F238E27FC236}">
                <a16:creationId xmlns:a16="http://schemas.microsoft.com/office/drawing/2014/main" id="{01C88459-31A2-644B-B5AB-54FE7760F4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66960" y="6433350"/>
            <a:ext cx="1386840" cy="288125"/>
          </a:xfrm>
          <a:prstGeom prst="rect">
            <a:avLst/>
          </a:prstGeom>
        </p:spPr>
      </p:pic>
      <p:sp>
        <p:nvSpPr>
          <p:cNvPr id="5" name="Footer Placeholder 4">
            <a:extLst>
              <a:ext uri="{FF2B5EF4-FFF2-40B4-BE49-F238E27FC236}">
                <a16:creationId xmlns:a16="http://schemas.microsoft.com/office/drawing/2014/main" id="{4F65F48F-0D8C-FC00-D8B7-1A703DC5EE98}"/>
              </a:ext>
            </a:extLst>
          </p:cNvPr>
          <p:cNvSpPr>
            <a:spLocks noGrp="1"/>
          </p:cNvSpPr>
          <p:nvPr>
            <p:ph type="ftr" sz="quarter" idx="10"/>
          </p:nvPr>
        </p:nvSpPr>
        <p:spPr/>
        <p:txBody>
          <a:bodyPr/>
          <a:lstStyle/>
          <a:p>
            <a:pPr algn="l"/>
            <a:r>
              <a:rPr lang="en-GB" b="0">
                <a:solidFill>
                  <a:srgbClr val="1F497D"/>
                </a:solidFill>
              </a:rPr>
              <a:t>Delstrategi for innføring av samvalg</a:t>
            </a:r>
            <a:endParaRPr lang="nb-NO" dirty="0"/>
          </a:p>
        </p:txBody>
      </p:sp>
      <p:sp>
        <p:nvSpPr>
          <p:cNvPr id="6" name="Slide Number Placeholder 5">
            <a:extLst>
              <a:ext uri="{FF2B5EF4-FFF2-40B4-BE49-F238E27FC236}">
                <a16:creationId xmlns:a16="http://schemas.microsoft.com/office/drawing/2014/main" id="{3630F07A-9B95-5C0F-4EFB-99A2DD77256C}"/>
              </a:ext>
            </a:extLst>
          </p:cNvPr>
          <p:cNvSpPr>
            <a:spLocks noGrp="1"/>
          </p:cNvSpPr>
          <p:nvPr>
            <p:ph type="sldNum" sz="quarter" idx="11"/>
          </p:nvPr>
        </p:nvSpPr>
        <p:spPr/>
        <p:txBody>
          <a:bodyPr/>
          <a:lstStyle/>
          <a:p>
            <a:fld id="{9FB0A734-4DA5-424C-AAEC-82F5F62A0161}" type="slidenum">
              <a:rPr lang="nb-NO" smtClean="0"/>
              <a:pPr/>
              <a:t>‹#›</a:t>
            </a:fld>
            <a:endParaRPr lang="nb-NO"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9" name="Plassholder for innhold 2"/>
          <p:cNvSpPr>
            <a:spLocks noGrp="1"/>
          </p:cNvSpPr>
          <p:nvPr>
            <p:ph idx="14"/>
          </p:nvPr>
        </p:nvSpPr>
        <p:spPr>
          <a:xfrm>
            <a:off x="720000" y="1440000"/>
            <a:ext cx="10515600" cy="4884517"/>
          </a:xfrm>
          <a:prstGeom prst="rect">
            <a:avLst/>
          </a:prstGeom>
        </p:spPr>
        <p:txBody>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2" name="Tittel 1"/>
          <p:cNvSpPr>
            <a:spLocks noGrp="1"/>
          </p:cNvSpPr>
          <p:nvPr>
            <p:ph type="title"/>
          </p:nvPr>
        </p:nvSpPr>
        <p:spPr>
          <a:xfrm>
            <a:off x="720000" y="540000"/>
            <a:ext cx="10515600" cy="722894"/>
          </a:xfrm>
          <a:prstGeom prst="rect">
            <a:avLst/>
          </a:prstGeom>
        </p:spPr>
        <p:txBody>
          <a:bodyPr anchor="ctr">
            <a:normAutofit/>
          </a:bodyPr>
          <a:lstStyle>
            <a:lvl1pPr>
              <a:defRPr sz="4000" b="1">
                <a:solidFill>
                  <a:srgbClr val="003388"/>
                </a:solidFill>
              </a:defRPr>
            </a:lvl1pPr>
          </a:lstStyle>
          <a:p>
            <a:r>
              <a:rPr lang="nb-NO" dirty="0"/>
              <a:t>Klikk for å redigere tittelstil</a:t>
            </a:r>
          </a:p>
        </p:txBody>
      </p:sp>
      <p:sp>
        <p:nvSpPr>
          <p:cNvPr id="7" name="Footer Placeholder 6">
            <a:extLst>
              <a:ext uri="{FF2B5EF4-FFF2-40B4-BE49-F238E27FC236}">
                <a16:creationId xmlns:a16="http://schemas.microsoft.com/office/drawing/2014/main" id="{28653A46-A840-2D88-F293-22E04276100A}"/>
              </a:ext>
            </a:extLst>
          </p:cNvPr>
          <p:cNvSpPr>
            <a:spLocks noGrp="1"/>
          </p:cNvSpPr>
          <p:nvPr>
            <p:ph type="ftr" sz="quarter" idx="15"/>
          </p:nvPr>
        </p:nvSpPr>
        <p:spPr/>
        <p:txBody>
          <a:bodyPr/>
          <a:lstStyle/>
          <a:p>
            <a:pPr algn="l"/>
            <a:r>
              <a:rPr lang="en-GB" b="0">
                <a:solidFill>
                  <a:srgbClr val="1F497D"/>
                </a:solidFill>
              </a:rPr>
              <a:t>Delstrategi for innføring av samvalg</a:t>
            </a:r>
            <a:endParaRPr lang="nb-NO" dirty="0"/>
          </a:p>
        </p:txBody>
      </p:sp>
      <p:sp>
        <p:nvSpPr>
          <p:cNvPr id="8" name="Slide Number Placeholder 7">
            <a:extLst>
              <a:ext uri="{FF2B5EF4-FFF2-40B4-BE49-F238E27FC236}">
                <a16:creationId xmlns:a16="http://schemas.microsoft.com/office/drawing/2014/main" id="{A92DAE01-06F1-CC64-C041-847DCED68678}"/>
              </a:ext>
            </a:extLst>
          </p:cNvPr>
          <p:cNvSpPr>
            <a:spLocks noGrp="1"/>
          </p:cNvSpPr>
          <p:nvPr>
            <p:ph type="sldNum" sz="quarter" idx="16"/>
          </p:nvPr>
        </p:nvSpPr>
        <p:spPr/>
        <p:txBody>
          <a:bodyPr/>
          <a:lstStyle/>
          <a:p>
            <a:fld id="{9FB0A734-4DA5-424C-AAEC-82F5F62A0161}" type="slidenum">
              <a:rPr lang="nb-NO" smtClean="0"/>
              <a:pPr/>
              <a:t>‹#›</a:t>
            </a:fld>
            <a:endParaRPr lang="nb-NO" dirty="0"/>
          </a:p>
        </p:txBody>
      </p:sp>
    </p:spTree>
    <p:extLst>
      <p:ext uri="{BB962C8B-B14F-4D97-AF65-F5344CB8AC3E}">
        <p14:creationId xmlns:p14="http://schemas.microsoft.com/office/powerpoint/2010/main" val="5578708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alphaModFix amt="0"/>
            <a:lum/>
          </a:blip>
          <a:srcRect/>
          <a:stretch>
            <a:fillRect/>
          </a:stretch>
        </a:blipFill>
        <a:effectLst/>
      </p:bgPr>
    </p:bg>
    <p:spTree>
      <p:nvGrpSpPr>
        <p:cNvPr id="1" name=""/>
        <p:cNvGrpSpPr/>
        <p:nvPr/>
      </p:nvGrpSpPr>
      <p:grpSpPr>
        <a:xfrm>
          <a:off x="0" y="0"/>
          <a:ext cx="0" cy="0"/>
          <a:chOff x="0" y="0"/>
          <a:chExt cx="0" cy="0"/>
        </a:xfrm>
      </p:grpSpPr>
      <p:sp>
        <p:nvSpPr>
          <p:cNvPr id="5" name="Plassholder for bunntekst 4"/>
          <p:cNvSpPr>
            <a:spLocks noGrp="1"/>
          </p:cNvSpPr>
          <p:nvPr>
            <p:ph type="ftr" sz="quarter" idx="3"/>
          </p:nvPr>
        </p:nvSpPr>
        <p:spPr>
          <a:xfrm>
            <a:off x="720000" y="6433350"/>
            <a:ext cx="2597824" cy="288125"/>
          </a:xfrm>
          <a:prstGeom prst="rect">
            <a:avLst/>
          </a:prstGeom>
        </p:spPr>
        <p:txBody>
          <a:bodyPr vert="horz" lIns="0" tIns="45720" rIns="91440" bIns="45720" rtlCol="0" anchor="ctr"/>
          <a:lstStyle>
            <a:lvl1pPr algn="ctr">
              <a:defRPr sz="1200" b="1">
                <a:solidFill>
                  <a:srgbClr val="003388"/>
                </a:solidFill>
              </a:defRPr>
            </a:lvl1pPr>
          </a:lstStyle>
          <a:p>
            <a:pPr algn="l"/>
            <a:r>
              <a:rPr lang="en-GB" b="0" dirty="0" err="1">
                <a:solidFill>
                  <a:srgbClr val="1F497D"/>
                </a:solidFill>
              </a:rPr>
              <a:t>Delstrategi</a:t>
            </a:r>
            <a:r>
              <a:rPr lang="en-GB" b="0" dirty="0">
                <a:solidFill>
                  <a:srgbClr val="1F497D"/>
                </a:solidFill>
              </a:rPr>
              <a:t> for </a:t>
            </a:r>
            <a:r>
              <a:rPr lang="en-GB" b="0" dirty="0" err="1">
                <a:solidFill>
                  <a:srgbClr val="1F497D"/>
                </a:solidFill>
              </a:rPr>
              <a:t>innføring</a:t>
            </a:r>
            <a:r>
              <a:rPr lang="en-GB" b="0" dirty="0">
                <a:solidFill>
                  <a:srgbClr val="1F497D"/>
                </a:solidFill>
              </a:rPr>
              <a:t> </a:t>
            </a:r>
            <a:r>
              <a:rPr lang="en-GB" b="0" dirty="0" err="1">
                <a:solidFill>
                  <a:srgbClr val="1F497D"/>
                </a:solidFill>
              </a:rPr>
              <a:t>av</a:t>
            </a:r>
            <a:r>
              <a:rPr lang="en-GB" b="0" dirty="0">
                <a:solidFill>
                  <a:srgbClr val="1F497D"/>
                </a:solidFill>
              </a:rPr>
              <a:t> </a:t>
            </a:r>
            <a:r>
              <a:rPr lang="en-GB" b="0" dirty="0" err="1">
                <a:solidFill>
                  <a:srgbClr val="1F497D"/>
                </a:solidFill>
              </a:rPr>
              <a:t>samvalg</a:t>
            </a:r>
            <a:endParaRPr lang="nb-NO" dirty="0"/>
          </a:p>
        </p:txBody>
      </p:sp>
      <p:sp>
        <p:nvSpPr>
          <p:cNvPr id="6" name="Plassholder for lysbildenummer 5"/>
          <p:cNvSpPr>
            <a:spLocks noGrp="1"/>
          </p:cNvSpPr>
          <p:nvPr>
            <p:ph type="sldNum" sz="quarter" idx="4"/>
          </p:nvPr>
        </p:nvSpPr>
        <p:spPr>
          <a:xfrm>
            <a:off x="5695013" y="6433350"/>
            <a:ext cx="801973" cy="288125"/>
          </a:xfrm>
          <a:prstGeom prst="rect">
            <a:avLst/>
          </a:prstGeom>
        </p:spPr>
        <p:txBody>
          <a:bodyPr vert="horz" lIns="91440" tIns="45720" rIns="91440" bIns="45720" rtlCol="0" anchor="ctr"/>
          <a:lstStyle>
            <a:lvl1pPr algn="ctr">
              <a:defRPr sz="1200" b="1">
                <a:solidFill>
                  <a:srgbClr val="003388"/>
                </a:solidFill>
              </a:defRPr>
            </a:lvl1pPr>
          </a:lstStyle>
          <a:p>
            <a:fld id="{9FB0A734-4DA5-424C-AAEC-82F5F62A0161}" type="slidenum">
              <a:rPr lang="nb-NO" smtClean="0"/>
              <a:pPr/>
              <a:t>‹#›</a:t>
            </a:fld>
            <a:endParaRPr lang="nb-NO" dirty="0"/>
          </a:p>
        </p:txBody>
      </p:sp>
      <p:sp>
        <p:nvSpPr>
          <p:cNvPr id="12" name="Plassholder for tittel 1"/>
          <p:cNvSpPr>
            <a:spLocks noGrp="1"/>
          </p:cNvSpPr>
          <p:nvPr>
            <p:ph type="title"/>
          </p:nvPr>
        </p:nvSpPr>
        <p:spPr>
          <a:xfrm>
            <a:off x="720000" y="540000"/>
            <a:ext cx="10515600" cy="722895"/>
          </a:xfrm>
          <a:prstGeom prst="rect">
            <a:avLst/>
          </a:prstGeom>
        </p:spPr>
        <p:txBody>
          <a:bodyPr vert="horz" lIns="0" tIns="0" rIns="0" bIns="0" rtlCol="0" anchor="t" anchorCtr="0">
            <a:normAutofit/>
          </a:bodyPr>
          <a:lstStyle/>
          <a:p>
            <a:r>
              <a:rPr lang="nb-NO" dirty="0"/>
              <a:t>Klikk for å redigere tittelstil</a:t>
            </a:r>
          </a:p>
        </p:txBody>
      </p:sp>
      <p:sp>
        <p:nvSpPr>
          <p:cNvPr id="14" name="Plassholder for tekst 2"/>
          <p:cNvSpPr>
            <a:spLocks noGrp="1"/>
          </p:cNvSpPr>
          <p:nvPr>
            <p:ph type="body" idx="1"/>
          </p:nvPr>
        </p:nvSpPr>
        <p:spPr>
          <a:xfrm>
            <a:off x="720000" y="1440000"/>
            <a:ext cx="10515600" cy="4938474"/>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15" name="Bild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966960" y="6433350"/>
            <a:ext cx="1386840" cy="288125"/>
          </a:xfrm>
          <a:prstGeom prst="rect">
            <a:avLst/>
          </a:prstGeom>
        </p:spPr>
      </p:pic>
    </p:spTree>
    <p:extLst>
      <p:ext uri="{BB962C8B-B14F-4D97-AF65-F5344CB8AC3E}">
        <p14:creationId xmlns:p14="http://schemas.microsoft.com/office/powerpoint/2010/main" val="27088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65" r:id="rId4"/>
  </p:sldLayoutIdLst>
  <p:hf hdr="0" dt="0"/>
  <p:txStyles>
    <p:titleStyle>
      <a:lvl1pPr algn="l" defTabSz="914400" rtl="0" eaLnBrk="1" latinLnBrk="0" hangingPunct="1">
        <a:lnSpc>
          <a:spcPct val="90000"/>
        </a:lnSpc>
        <a:spcBef>
          <a:spcPct val="0"/>
        </a:spcBef>
        <a:buNone/>
        <a:defRPr sz="4000" b="1" kern="1200">
          <a:solidFill>
            <a:srgbClr val="0033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2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s://samvalg.no/"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samvalg.no/media/aembv3vt/kunnskapsgrunnlag_a-innf&#248;re-samvalg-og-samvalgsverkt&#248;y_v-1_okt22.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samvalg.no/samvalg/verktoy-for-kvalitetsforbedr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65FADD63-7549-0F45-99BE-C586EF115BA7}"/>
              </a:ext>
            </a:extLst>
          </p:cNvPr>
          <p:cNvSpPr>
            <a:spLocks noGrp="1" noRot="1" noMove="1" noResize="1" noEditPoints="1" noAdjustHandles="1" noChangeArrowheads="1" noChangeShapeType="1"/>
          </p:cNvSpPr>
          <p:nvPr>
            <p:ph type="title"/>
          </p:nvPr>
        </p:nvSpPr>
        <p:spPr>
          <a:xfrm>
            <a:off x="1440000" y="2043694"/>
            <a:ext cx="9144000" cy="846000"/>
          </a:xfrm>
        </p:spPr>
        <p:txBody>
          <a:bodyPr>
            <a:noAutofit/>
          </a:bodyPr>
          <a:lstStyle/>
          <a:p>
            <a:r>
              <a:rPr lang="nb-NO" sz="4500" noProof="0" dirty="0"/>
              <a:t>Regional delstrategi for innføring av samvalg i Helse Sør-Øst</a:t>
            </a:r>
          </a:p>
        </p:txBody>
      </p:sp>
      <p:sp>
        <p:nvSpPr>
          <p:cNvPr id="2" name="Undertittel 1">
            <a:extLst>
              <a:ext uri="{FF2B5EF4-FFF2-40B4-BE49-F238E27FC236}">
                <a16:creationId xmlns:a16="http://schemas.microsoft.com/office/drawing/2014/main" id="{B0BA34E0-B5DE-C748-8B8F-3AFFBC50D703}"/>
              </a:ext>
            </a:extLst>
          </p:cNvPr>
          <p:cNvSpPr>
            <a:spLocks noGrp="1" noRot="1" noMove="1" noResize="1" noEditPoints="1" noAdjustHandles="1" noChangeArrowheads="1" noChangeShapeType="1"/>
          </p:cNvSpPr>
          <p:nvPr>
            <p:ph type="subTitle" idx="1"/>
          </p:nvPr>
        </p:nvSpPr>
        <p:spPr>
          <a:xfrm>
            <a:off x="1440000" y="3653982"/>
            <a:ext cx="9144000" cy="1475874"/>
          </a:xfrm>
        </p:spPr>
        <p:txBody>
          <a:bodyPr>
            <a:noAutofit/>
          </a:bodyPr>
          <a:lstStyle/>
          <a:p>
            <a:r>
              <a:rPr lang="nb-NO" dirty="0"/>
              <a:t>Innsatsområder og tiltak </a:t>
            </a:r>
            <a:br>
              <a:rPr lang="nb-NO" dirty="0"/>
            </a:br>
            <a:r>
              <a:rPr lang="nb-NO" dirty="0"/>
              <a:t>2023–2026 </a:t>
            </a:r>
          </a:p>
          <a:p>
            <a:endParaRPr lang="nb-NO" dirty="0"/>
          </a:p>
        </p:txBody>
      </p:sp>
    </p:spTree>
    <p:extLst>
      <p:ext uri="{BB962C8B-B14F-4D97-AF65-F5344CB8AC3E}">
        <p14:creationId xmlns:p14="http://schemas.microsoft.com/office/powerpoint/2010/main" val="714750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69DC3E8-5073-47DA-4A66-79AEB841E17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2000" cy="6858000"/>
          </a:xfrm>
          <a:prstGeom prst="rect">
            <a:avLst/>
          </a:prstGeom>
          <a:solidFill>
            <a:srgbClr val="FFF2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pic>
        <p:nvPicPr>
          <p:cNvPr id="16" name="Bilde 3" descr="Helse Sør-Øst logo">
            <a:extLst>
              <a:ext uri="{FF2B5EF4-FFF2-40B4-BE49-F238E27FC236}">
                <a16:creationId xmlns:a16="http://schemas.microsoft.com/office/drawing/2014/main" id="{6270CDB5-3639-105B-04EE-8E9D9D16DAA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964738" y="6433003"/>
            <a:ext cx="1386840" cy="288125"/>
          </a:xfrm>
          <a:prstGeom prst="rect">
            <a:avLst/>
          </a:prstGeom>
        </p:spPr>
      </p:pic>
      <p:sp>
        <p:nvSpPr>
          <p:cNvPr id="5" name="Slide Number Placeholder 4">
            <a:extLst>
              <a:ext uri="{FF2B5EF4-FFF2-40B4-BE49-F238E27FC236}">
                <a16:creationId xmlns:a16="http://schemas.microsoft.com/office/drawing/2014/main" id="{B46C6EDA-7166-1D71-0D84-5FEC191DB4D8}"/>
              </a:ext>
            </a:extLst>
          </p:cNvPr>
          <p:cNvSpPr>
            <a:spLocks noGrp="1" noRot="1" noMove="1" noResize="1" noEditPoints="1" noAdjustHandles="1" noChangeArrowheads="1" noChangeShapeType="1"/>
          </p:cNvSpPr>
          <p:nvPr>
            <p:ph type="sldNum" sz="quarter" idx="16"/>
          </p:nvPr>
        </p:nvSpPr>
        <p:spPr/>
        <p:txBody>
          <a:bodyPr/>
          <a:lstStyle/>
          <a:p>
            <a:fld id="{9FB0A734-4DA5-424C-AAEC-82F5F62A0161}" type="slidenum">
              <a:rPr lang="nb-NO" smtClean="0"/>
              <a:pPr/>
              <a:t>10</a:t>
            </a:fld>
            <a:endParaRPr lang="nb-NO" dirty="0"/>
          </a:p>
        </p:txBody>
      </p:sp>
      <p:sp>
        <p:nvSpPr>
          <p:cNvPr id="4" name="Footer Placeholder 3">
            <a:extLst>
              <a:ext uri="{FF2B5EF4-FFF2-40B4-BE49-F238E27FC236}">
                <a16:creationId xmlns:a16="http://schemas.microsoft.com/office/drawing/2014/main" id="{17008B3E-58F3-7268-934A-4E25040C129C}"/>
              </a:ext>
            </a:extLst>
          </p:cNvPr>
          <p:cNvSpPr>
            <a:spLocks noGrp="1" noRot="1" noMove="1" noResize="1" noEditPoints="1" noAdjustHandles="1" noChangeArrowheads="1" noChangeShapeType="1"/>
          </p:cNvSpPr>
          <p:nvPr>
            <p:ph type="ftr" sz="quarter" idx="15"/>
          </p:nvPr>
        </p:nvSpPr>
        <p:spPr>
          <a:xfrm>
            <a:off x="720000" y="6433350"/>
            <a:ext cx="2826282" cy="288125"/>
          </a:xfrm>
        </p:spPr>
        <p:txBody>
          <a:bodyPr/>
          <a:lstStyle/>
          <a:p>
            <a:pPr algn="l"/>
            <a:r>
              <a:rPr lang="en-GB" b="0">
                <a:solidFill>
                  <a:srgbClr val="1F497D"/>
                </a:solidFill>
              </a:rPr>
              <a:t>Delstrategi for innføring av samvalg</a:t>
            </a:r>
            <a:endParaRPr lang="nb-NO" dirty="0"/>
          </a:p>
        </p:txBody>
      </p:sp>
      <p:graphicFrame>
        <p:nvGraphicFramePr>
          <p:cNvPr id="11" name="Tabell 4">
            <a:extLst>
              <a:ext uri="{FF2B5EF4-FFF2-40B4-BE49-F238E27FC236}">
                <a16:creationId xmlns:a16="http://schemas.microsoft.com/office/drawing/2014/main" id="{4F863280-5959-30F1-51E9-7E07723741EC}"/>
              </a:ext>
            </a:extLst>
          </p:cNvPr>
          <p:cNvGraphicFramePr>
            <a:graphicFrameLocks/>
          </p:cNvGraphicFramePr>
          <p:nvPr>
            <p:extLst>
              <p:ext uri="{D42A27DB-BD31-4B8C-83A1-F6EECF244321}">
                <p14:modId xmlns:p14="http://schemas.microsoft.com/office/powerpoint/2010/main" val="1213339316"/>
              </p:ext>
            </p:extLst>
          </p:nvPr>
        </p:nvGraphicFramePr>
        <p:xfrm>
          <a:off x="360000" y="2639492"/>
          <a:ext cx="11520000" cy="3210125"/>
        </p:xfrm>
        <a:graphic>
          <a:graphicData uri="http://schemas.openxmlformats.org/drawingml/2006/table">
            <a:tbl>
              <a:tblPr firstRow="1" bandRow="1">
                <a:tableStyleId>{2D5ABB26-0587-4C30-8999-92F81FD0307C}</a:tableStyleId>
              </a:tblPr>
              <a:tblGrid>
                <a:gridCol w="1800000">
                  <a:extLst>
                    <a:ext uri="{9D8B030D-6E8A-4147-A177-3AD203B41FA5}">
                      <a16:colId xmlns:a16="http://schemas.microsoft.com/office/drawing/2014/main" val="1289008748"/>
                    </a:ext>
                  </a:extLst>
                </a:gridCol>
                <a:gridCol w="4860000">
                  <a:extLst>
                    <a:ext uri="{9D8B030D-6E8A-4147-A177-3AD203B41FA5}">
                      <a16:colId xmlns:a16="http://schemas.microsoft.com/office/drawing/2014/main" val="2923821891"/>
                    </a:ext>
                  </a:extLst>
                </a:gridCol>
                <a:gridCol w="4860000">
                  <a:extLst>
                    <a:ext uri="{9D8B030D-6E8A-4147-A177-3AD203B41FA5}">
                      <a16:colId xmlns:a16="http://schemas.microsoft.com/office/drawing/2014/main" val="3917102901"/>
                    </a:ext>
                  </a:extLst>
                </a:gridCol>
              </a:tblGrid>
              <a:tr h="5677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200" b="1" i="0" u="none" strike="noStrike" kern="1200" cap="none" spc="0" normalizeH="0" baseline="0" noProof="0" dirty="0">
                          <a:ln>
                            <a:noFill/>
                          </a:ln>
                          <a:solidFill>
                            <a:srgbClr val="003087"/>
                          </a:solidFill>
                          <a:effectLst/>
                          <a:uLnTx/>
                          <a:uFillTx/>
                          <a:latin typeface="+mn-lt"/>
                          <a:ea typeface="+mn-ea"/>
                          <a:cs typeface="+mn-cs"/>
                        </a:rPr>
                        <a:t>                            </a:t>
                      </a:r>
                      <a:endParaRPr kumimoji="0" lang="en-NO" sz="2200" b="1" i="0" u="none" strike="noStrike" kern="1200" cap="none" spc="0" normalizeH="0" baseline="0" noProof="0" dirty="0">
                        <a:ln>
                          <a:noFill/>
                        </a:ln>
                        <a:solidFill>
                          <a:srgbClr val="003087"/>
                        </a:solidFill>
                        <a:effectLst/>
                        <a:uLnTx/>
                        <a:uFillTx/>
                        <a:latin typeface="+mn-lt"/>
                        <a:ea typeface="+mn-ea"/>
                        <a:cs typeface="+mn-cs"/>
                      </a:endParaRPr>
                    </a:p>
                  </a:txBody>
                  <a:tcPr marL="108000" marR="108000" marT="108000" marB="108000">
                    <a:lnL>
                      <a:noFill/>
                    </a:lnL>
                    <a:lnR w="38100" cap="flat" cmpd="sng" algn="ctr">
                      <a:noFill/>
                      <a:prstDash val="solid"/>
                      <a:round/>
                      <a:headEnd type="none" w="med" len="med"/>
                      <a:tailEnd type="none" w="med" len="med"/>
                    </a:lnR>
                    <a:lnT>
                      <a:noFill/>
                    </a:lnT>
                    <a:lnB w="28575"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FFF2EA"/>
                    </a:solidFill>
                  </a:tcPr>
                </a:tc>
                <a:tc>
                  <a:txBody>
                    <a:bodyPr/>
                    <a:lstStyle/>
                    <a:p>
                      <a:r>
                        <a:rPr kumimoji="0" lang="en-NO" sz="2200" b="1" i="0" u="none" strike="noStrike" kern="1200" cap="none" spc="0" normalizeH="0" baseline="0" noProof="0" dirty="0">
                          <a:ln>
                            <a:noFill/>
                          </a:ln>
                          <a:solidFill>
                            <a:srgbClr val="003087"/>
                          </a:solidFill>
                          <a:effectLst/>
                          <a:uLnTx/>
                          <a:uFillTx/>
                          <a:latin typeface="+mn-lt"/>
                          <a:ea typeface="+mn-ea"/>
                          <a:cs typeface="+mn-cs"/>
                        </a:rPr>
                        <a:t>HF</a:t>
                      </a:r>
                      <a:endParaRPr dirty="0"/>
                    </a:p>
                  </a:txBody>
                  <a:tcPr marL="108000" marR="108000" marT="108000" marB="108000">
                    <a:lnL>
                      <a:noFill/>
                    </a:lnL>
                    <a:lnR w="38100" cap="flat" cmpd="sng" algn="ctr">
                      <a:noFill/>
                      <a:prstDash val="solid"/>
                      <a:round/>
                      <a:headEnd type="none" w="med" len="med"/>
                      <a:tailEnd type="none" w="med" len="med"/>
                    </a:lnR>
                    <a:lnT>
                      <a:noFill/>
                    </a:lnT>
                    <a:lnB w="28575"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FFF2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O" sz="2000" b="1" i="0" u="none" strike="noStrike" kern="1200" cap="none" spc="0" normalizeH="0" baseline="0" noProof="0" dirty="0">
                          <a:ln>
                            <a:noFill/>
                          </a:ln>
                          <a:solidFill>
                            <a:srgbClr val="003087"/>
                          </a:solidFill>
                          <a:effectLst/>
                          <a:uLnTx/>
                          <a:uFillTx/>
                          <a:latin typeface="+mn-lt"/>
                          <a:ea typeface="+mn-ea"/>
                          <a:cs typeface="+mn-cs"/>
                        </a:rPr>
                        <a:t>RHF</a:t>
                      </a:r>
                    </a:p>
                  </a:txBody>
                  <a:tcPr marL="108000" marR="108000" marT="108000" marB="108000">
                    <a:lnL w="38100" cap="flat" cmpd="sng" algn="ctr">
                      <a:noFill/>
                      <a:prstDash val="solid"/>
                      <a:round/>
                      <a:headEnd type="none" w="med" len="med"/>
                      <a:tailEnd type="none" w="med" len="med"/>
                    </a:lnL>
                    <a:lnR>
                      <a:noFill/>
                    </a:lnR>
                    <a:lnT>
                      <a:noFill/>
                    </a:lnT>
                    <a:lnB w="28575"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FFF2EA"/>
                    </a:solidFill>
                  </a:tcPr>
                </a:tc>
                <a:extLst>
                  <a:ext uri="{0D108BD9-81ED-4DB2-BD59-A6C34878D82A}">
                    <a16:rowId xmlns:a16="http://schemas.microsoft.com/office/drawing/2014/main" val="2945310722"/>
                  </a:ext>
                </a:extLst>
              </a:tr>
              <a:tr h="1512000">
                <a:tc>
                  <a:txBody>
                    <a:bodyPr/>
                    <a:lstStyle/>
                    <a:p>
                      <a:r>
                        <a:rPr lang="nb-NO" sz="1200" b="1" dirty="0">
                          <a:solidFill>
                            <a:srgbClr val="003087"/>
                          </a:solidFill>
                        </a:rPr>
                        <a:t>Kommunikasjon</a:t>
                      </a:r>
                    </a:p>
                  </a:txBody>
                  <a:tcPr marL="108000" marR="108000" marT="108000" marB="108000">
                    <a:lnL>
                      <a:noFill/>
                    </a:lnL>
                    <a:lnR w="28575" cap="flat" cmpd="sng" algn="ctr">
                      <a:solidFill>
                        <a:schemeClr val="accent2">
                          <a:lumMod val="20000"/>
                          <a:lumOff val="80000"/>
                        </a:schemeClr>
                      </a:solidFill>
                      <a:prstDash val="solid"/>
                      <a:round/>
                      <a:headEnd type="none" w="med" len="med"/>
                      <a:tailEnd type="none" w="med" len="med"/>
                    </a:lnR>
                    <a:lnT w="28575" cap="flat" cmpd="sng" algn="ctr">
                      <a:solidFill>
                        <a:schemeClr val="accent2">
                          <a:lumMod val="20000"/>
                          <a:lumOff val="80000"/>
                        </a:schemeClr>
                      </a:solidFill>
                      <a:prstDash val="solid"/>
                      <a:round/>
                      <a:headEnd type="none" w="med" len="med"/>
                      <a:tailEnd type="none" w="med" len="med"/>
                    </a:lnT>
                    <a:lnB w="28575"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7325" marR="0" lvl="0" indent="-1873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lumMod val="65000"/>
                              <a:lumOff val="35000"/>
                            </a:schemeClr>
                          </a:solidFill>
                          <a:effectLst/>
                          <a:latin typeface="+mn-lt"/>
                          <a:ea typeface="+mn-ea"/>
                          <a:cs typeface="+mn-cs"/>
                        </a:rPr>
                        <a:t>ha en nettside om samvalg der tekst fra Nasjonalt redaksjonsråd benyttes</a:t>
                      </a:r>
                      <a:r>
                        <a:rPr lang="nb-NO" sz="1200" dirty="0">
                          <a:solidFill>
                            <a:schemeClr val="tx1">
                              <a:lumMod val="65000"/>
                              <a:lumOff val="35000"/>
                            </a:schemeClr>
                          </a:solidFill>
                          <a:latin typeface="+mn-lt"/>
                          <a:cs typeface="Calibri"/>
                        </a:rPr>
                        <a:t>*</a:t>
                      </a:r>
                      <a:endParaRPr lang="nb-NO" sz="1200" kern="1200" dirty="0">
                        <a:solidFill>
                          <a:schemeClr val="tx1">
                            <a:lumMod val="65000"/>
                            <a:lumOff val="35000"/>
                          </a:schemeClr>
                        </a:solidFill>
                        <a:effectLst/>
                        <a:latin typeface="+mn-lt"/>
                        <a:ea typeface="+mn-ea"/>
                        <a:cs typeface="+mn-cs"/>
                      </a:endParaRPr>
                    </a:p>
                    <a:p>
                      <a:pPr marL="187325" marR="0" lvl="0" indent="-1873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lumMod val="65000"/>
                              <a:lumOff val="35000"/>
                            </a:schemeClr>
                          </a:solidFill>
                          <a:effectLst/>
                          <a:latin typeface="+mn-lt"/>
                          <a:ea typeface="+mn-ea"/>
                          <a:cs typeface="+mn-cs"/>
                        </a:rPr>
                        <a:t>inkludere en standardtekst om samvalg i innkallinger til pasienter </a:t>
                      </a:r>
                      <a:br>
                        <a:rPr lang="nb-NO" sz="1200" kern="1200" dirty="0">
                          <a:solidFill>
                            <a:schemeClr val="tx1">
                              <a:lumMod val="65000"/>
                              <a:lumOff val="35000"/>
                            </a:schemeClr>
                          </a:solidFill>
                          <a:effectLst/>
                          <a:latin typeface="+mn-lt"/>
                          <a:ea typeface="+mn-ea"/>
                          <a:cs typeface="+mn-cs"/>
                        </a:rPr>
                      </a:br>
                      <a:r>
                        <a:rPr lang="nb-NO" sz="1200" kern="1200" dirty="0">
                          <a:solidFill>
                            <a:schemeClr val="tx1">
                              <a:lumMod val="65000"/>
                              <a:lumOff val="35000"/>
                            </a:schemeClr>
                          </a:solidFill>
                          <a:effectLst/>
                          <a:latin typeface="+mn-lt"/>
                          <a:ea typeface="+mn-ea"/>
                          <a:cs typeface="+mn-cs"/>
                        </a:rPr>
                        <a:t>der dette er relevant</a:t>
                      </a:r>
                      <a:r>
                        <a:rPr lang="nb-NO" sz="1200" dirty="0">
                          <a:solidFill>
                            <a:schemeClr val="tx1">
                              <a:lumMod val="65000"/>
                              <a:lumOff val="35000"/>
                            </a:schemeClr>
                          </a:solidFill>
                          <a:latin typeface="+mn-lt"/>
                          <a:cs typeface="Calibri"/>
                        </a:rPr>
                        <a:t>*</a:t>
                      </a:r>
                      <a:endParaRPr lang="nb-NO" sz="1200" kern="1200" dirty="0">
                        <a:solidFill>
                          <a:schemeClr val="tx1">
                            <a:lumMod val="65000"/>
                            <a:lumOff val="35000"/>
                          </a:schemeClr>
                        </a:solidFill>
                        <a:effectLst/>
                        <a:latin typeface="+mn-lt"/>
                        <a:ea typeface="+mn-ea"/>
                        <a:cs typeface="+mn-cs"/>
                      </a:endParaRPr>
                    </a:p>
                    <a:p>
                      <a:pPr marL="187325" marR="0" lvl="0" indent="-1873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solidFill>
                          <a:effectLst/>
                          <a:latin typeface="+mn-lt"/>
                          <a:ea typeface="+mn-ea"/>
                          <a:cs typeface="+mn-cs"/>
                        </a:rPr>
                        <a:t>gjøre tilgjengelig brosjyre, innkalling, nettside, og plakater med </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«Tre spørsmål»</a:t>
                      </a:r>
                    </a:p>
                    <a:p>
                      <a:pPr marL="187325" marR="0" lvl="0" indent="-1873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solidFill>
                          <a:effectLst/>
                          <a:latin typeface="+mn-lt"/>
                          <a:ea typeface="+mn-ea"/>
                          <a:cs typeface="+mn-cs"/>
                        </a:rPr>
                        <a:t>fremme samvalg i ulike medier</a:t>
                      </a:r>
                    </a:p>
                  </a:txBody>
                  <a:tcPr marL="108000" marR="108000" marT="108000" marB="108000">
                    <a:lnL w="28575" cap="flat" cmpd="sng" algn="ctr">
                      <a:solidFill>
                        <a:schemeClr val="accent2">
                          <a:lumMod val="20000"/>
                          <a:lumOff val="80000"/>
                        </a:schemeClr>
                      </a:solid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accent2">
                          <a:lumMod val="20000"/>
                          <a:lumOff val="80000"/>
                        </a:schemeClr>
                      </a:solidFill>
                      <a:prstDash val="solid"/>
                      <a:round/>
                      <a:headEnd type="none" w="med" len="med"/>
                      <a:tailEnd type="none" w="med" len="med"/>
                    </a:lnT>
                    <a:lnB w="28575"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7325" marR="0" lvl="0" indent="-1873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lumMod val="75000"/>
                              <a:lumOff val="25000"/>
                            </a:schemeClr>
                          </a:solidFill>
                          <a:effectLst/>
                          <a:latin typeface="+mn-lt"/>
                          <a:ea typeface="+mn-ea"/>
                          <a:cs typeface="+mn-cs"/>
                        </a:rPr>
                        <a:t>utvikle forslag til standardtekst om samvalg som inkluderes i innkallingen til pasienter</a:t>
                      </a:r>
                      <a:r>
                        <a:rPr lang="nb-NO" sz="1200" dirty="0">
                          <a:solidFill>
                            <a:schemeClr val="tx1">
                              <a:lumMod val="75000"/>
                              <a:lumOff val="25000"/>
                            </a:schemeClr>
                          </a:solidFill>
                          <a:latin typeface="+mn-lt"/>
                          <a:cs typeface="Calibri"/>
                        </a:rPr>
                        <a:t>*</a:t>
                      </a:r>
                      <a:endParaRPr lang="nb-NO" sz="1200" kern="1200" dirty="0">
                        <a:solidFill>
                          <a:schemeClr val="tx1">
                            <a:lumMod val="75000"/>
                            <a:lumOff val="25000"/>
                          </a:schemeClr>
                        </a:solidFill>
                        <a:effectLst/>
                        <a:latin typeface="+mn-lt"/>
                        <a:ea typeface="+mn-ea"/>
                        <a:cs typeface="+mn-cs"/>
                      </a:endParaRPr>
                    </a:p>
                    <a:p>
                      <a:pPr marL="187325" marR="0" lvl="0" indent="-1873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lumMod val="75000"/>
                              <a:lumOff val="25000"/>
                            </a:schemeClr>
                          </a:solidFill>
                          <a:effectLst/>
                          <a:latin typeface="+mn-lt"/>
                          <a:ea typeface="+mn-ea"/>
                          <a:cs typeface="+mn-cs"/>
                        </a:rPr>
                        <a:t>ferdigstille en </a:t>
                      </a:r>
                      <a:r>
                        <a:rPr lang="nb-NO" sz="1200" kern="1200" dirty="0" err="1">
                          <a:solidFill>
                            <a:schemeClr val="tx1">
                              <a:lumMod val="75000"/>
                              <a:lumOff val="25000"/>
                            </a:schemeClr>
                          </a:solidFill>
                          <a:effectLst/>
                          <a:latin typeface="+mn-lt"/>
                          <a:ea typeface="+mn-ea"/>
                          <a:cs typeface="+mn-cs"/>
                        </a:rPr>
                        <a:t>rollup</a:t>
                      </a:r>
                      <a:r>
                        <a:rPr lang="nb-NO" sz="1200" kern="1200" dirty="0">
                          <a:solidFill>
                            <a:schemeClr val="tx1">
                              <a:lumMod val="75000"/>
                              <a:lumOff val="25000"/>
                            </a:schemeClr>
                          </a:solidFill>
                          <a:effectLst/>
                          <a:latin typeface="+mn-lt"/>
                          <a:ea typeface="+mn-ea"/>
                          <a:cs typeface="+mn-cs"/>
                        </a:rPr>
                        <a:t>/plakat med «Tre spørsmål» til bruk på venterom </a:t>
                      </a:r>
                      <a:br>
                        <a:rPr lang="nb-NO" sz="1200" kern="1200" dirty="0">
                          <a:solidFill>
                            <a:schemeClr val="tx1">
                              <a:lumMod val="75000"/>
                              <a:lumOff val="25000"/>
                            </a:schemeClr>
                          </a:solidFill>
                          <a:effectLst/>
                          <a:latin typeface="+mn-lt"/>
                          <a:ea typeface="+mn-ea"/>
                          <a:cs typeface="+mn-cs"/>
                        </a:rPr>
                      </a:br>
                      <a:r>
                        <a:rPr lang="nb-NO" sz="1200" kern="1200" dirty="0">
                          <a:solidFill>
                            <a:schemeClr val="tx1">
                              <a:lumMod val="75000"/>
                              <a:lumOff val="25000"/>
                            </a:schemeClr>
                          </a:solidFill>
                          <a:effectLst/>
                          <a:latin typeface="+mn-lt"/>
                          <a:ea typeface="+mn-ea"/>
                          <a:cs typeface="+mn-cs"/>
                        </a:rPr>
                        <a:t>og lignende</a:t>
                      </a:r>
                      <a:r>
                        <a:rPr lang="nb-NO" sz="1200" dirty="0">
                          <a:solidFill>
                            <a:schemeClr val="tx1">
                              <a:lumMod val="75000"/>
                              <a:lumOff val="25000"/>
                            </a:schemeClr>
                          </a:solidFill>
                          <a:latin typeface="+mn-lt"/>
                          <a:cs typeface="Calibri"/>
                        </a:rPr>
                        <a:t>*</a:t>
                      </a:r>
                      <a:endParaRPr lang="nb-NO" sz="1200" kern="1200" dirty="0">
                        <a:solidFill>
                          <a:schemeClr val="tx1">
                            <a:lumMod val="75000"/>
                            <a:lumOff val="25000"/>
                          </a:schemeClr>
                        </a:solidFill>
                        <a:effectLst/>
                        <a:latin typeface="+mn-lt"/>
                        <a:ea typeface="+mn-ea"/>
                        <a:cs typeface="+mn-cs"/>
                      </a:endParaRPr>
                    </a:p>
                    <a:p>
                      <a:pPr marL="187325" marR="0" lvl="0" indent="-1873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solidFill>
                          <a:effectLst/>
                          <a:latin typeface="+mn-lt"/>
                          <a:ea typeface="+mn-ea"/>
                          <a:cs typeface="+mn-cs"/>
                        </a:rPr>
                        <a:t>fremme samvalg overfor pasienter, pårørende og befolkningen forøvrig i ulike medier, i dialog med Kommunikasjonsavdelingen</a:t>
                      </a:r>
                    </a:p>
                    <a:p>
                      <a:pPr marL="187325" marR="0" lvl="0" indent="-1873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solidFill>
                          <a:effectLst/>
                          <a:latin typeface="+mn-lt"/>
                          <a:ea typeface="+mn-ea"/>
                          <a:cs typeface="+mn-cs"/>
                        </a:rPr>
                        <a:t>vurdere bruk av KI og informasjon om bruk av KI for å fremme samvalg</a:t>
                      </a:r>
                    </a:p>
                  </a:txBody>
                  <a:tcPr marL="108000" marR="108000" marT="108000" marB="108000">
                    <a:lnL w="38100" cap="flat" cmpd="sng" algn="ctr">
                      <a:noFill/>
                      <a:prstDash val="solid"/>
                      <a:round/>
                      <a:headEnd type="none" w="med" len="med"/>
                      <a:tailEnd type="none" w="med" len="med"/>
                    </a:lnL>
                    <a:lnR>
                      <a:noFill/>
                    </a:lnR>
                    <a:lnT w="28575" cap="flat" cmpd="sng" algn="ctr">
                      <a:solidFill>
                        <a:schemeClr val="accent2">
                          <a:lumMod val="20000"/>
                          <a:lumOff val="80000"/>
                        </a:schemeClr>
                      </a:solidFill>
                      <a:prstDash val="solid"/>
                      <a:round/>
                      <a:headEnd type="none" w="med" len="med"/>
                      <a:tailEnd type="none" w="med" len="med"/>
                    </a:lnT>
                    <a:lnB w="28575"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FBE5D6"/>
                    </a:solidFill>
                  </a:tcPr>
                </a:tc>
                <a:extLst>
                  <a:ext uri="{0D108BD9-81ED-4DB2-BD59-A6C34878D82A}">
                    <a16:rowId xmlns:a16="http://schemas.microsoft.com/office/drawing/2014/main" val="3932733686"/>
                  </a:ext>
                </a:extLst>
              </a:tr>
              <a:tr h="11160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200" b="1" dirty="0">
                          <a:solidFill>
                            <a:schemeClr val="accent1"/>
                          </a:solidFill>
                        </a:rPr>
                        <a:t>Støtte til sårbare pasienter </a:t>
                      </a:r>
                    </a:p>
                  </a:txBody>
                  <a:tcPr marL="108000" marR="108000" marT="108000" marB="108000">
                    <a:lnL>
                      <a:noFill/>
                    </a:lnL>
                    <a:lnR w="28575" cap="flat" cmpd="sng" algn="ctr">
                      <a:solidFill>
                        <a:schemeClr val="accent2">
                          <a:lumMod val="20000"/>
                          <a:lumOff val="80000"/>
                        </a:schemeClr>
                      </a:solidFill>
                      <a:prstDash val="solid"/>
                      <a:round/>
                      <a:headEnd type="none" w="med" len="med"/>
                      <a:tailEnd type="none" w="med" len="med"/>
                    </a:lnR>
                    <a:lnT w="28575" cap="flat" cmpd="sng" algn="ctr">
                      <a:solidFill>
                        <a:schemeClr val="accent2">
                          <a:lumMod val="20000"/>
                          <a:lumOff val="80000"/>
                        </a:schemeClr>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marL="187325" marR="0" lvl="0" indent="-1873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solidFill>
                          <a:effectLst/>
                          <a:latin typeface="+mn-lt"/>
                          <a:ea typeface="+mn-ea"/>
                          <a:cs typeface="+mn-cs"/>
                        </a:rPr>
                        <a:t>integrere «</a:t>
                      </a:r>
                      <a:r>
                        <a:rPr lang="nb-NO" sz="1200" kern="1200" dirty="0" err="1">
                          <a:solidFill>
                            <a:schemeClr val="tx1"/>
                          </a:solidFill>
                          <a:effectLst/>
                          <a:latin typeface="+mn-lt"/>
                          <a:ea typeface="+mn-ea"/>
                          <a:cs typeface="+mn-cs"/>
                        </a:rPr>
                        <a:t>Teach</a:t>
                      </a:r>
                      <a:r>
                        <a:rPr lang="nb-NO" sz="1200" kern="1200" dirty="0">
                          <a:solidFill>
                            <a:schemeClr val="tx1"/>
                          </a:solidFill>
                          <a:effectLst/>
                          <a:latin typeface="+mn-lt"/>
                          <a:ea typeface="+mn-ea"/>
                          <a:cs typeface="+mn-cs"/>
                        </a:rPr>
                        <a:t> Back» </a:t>
                      </a:r>
                      <a:r>
                        <a:rPr lang="nb-NO" sz="1200" strike="noStrike" kern="1200" dirty="0">
                          <a:solidFill>
                            <a:schemeClr val="tx1"/>
                          </a:solidFill>
                          <a:effectLst/>
                          <a:latin typeface="+mn-lt"/>
                          <a:ea typeface="+mn-ea"/>
                          <a:cs typeface="+mn-cs"/>
                        </a:rPr>
                        <a:t>eller tilsvarende i </a:t>
                      </a:r>
                      <a:r>
                        <a:rPr lang="nb-NO" sz="1200" kern="1200" dirty="0">
                          <a:solidFill>
                            <a:schemeClr val="tx1"/>
                          </a:solidFill>
                          <a:effectLst/>
                          <a:latin typeface="+mn-lt"/>
                          <a:ea typeface="+mn-ea"/>
                          <a:cs typeface="+mn-cs"/>
                        </a:rPr>
                        <a:t>kurs om samvalgssamtaler og i relevant materiell</a:t>
                      </a:r>
                    </a:p>
                    <a:p>
                      <a:pPr marL="187325" marR="0" lvl="0" indent="-1873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solidFill>
                          <a:effectLst/>
                          <a:latin typeface="+mn-lt"/>
                          <a:ea typeface="+mn-ea"/>
                          <a:cs typeface="+mn-cs"/>
                        </a:rPr>
                        <a:t>formidle samvalgsrelevant informasjon tilpasset pasientens forutsetninger, eksempelvis gjennom video, diagrammer og bruk av tolk </a:t>
                      </a:r>
                    </a:p>
                  </a:txBody>
                  <a:tcPr marL="108000" marR="108000" marT="108000" marB="108000">
                    <a:lnL w="28575" cap="flat" cmpd="sng" algn="ctr">
                      <a:solidFill>
                        <a:schemeClr val="accent2">
                          <a:lumMod val="20000"/>
                          <a:lumOff val="80000"/>
                        </a:schemeClr>
                      </a:solid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accent2">
                          <a:lumMod val="20000"/>
                          <a:lumOff val="80000"/>
                        </a:schemeClr>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marL="187325" marR="0" lvl="0" indent="-1873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solidFill>
                          <a:effectLst/>
                          <a:latin typeface="+mn-lt"/>
                          <a:ea typeface="+mn-ea"/>
                          <a:cs typeface="+mn-cs"/>
                        </a:rPr>
                        <a:t>gjennomgå om dagens opplæring i samvalg i stor nok grad har fokus på pasienter som trenger ekstra støtte for å kunne delta i samvalg </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og hvordan disse kan støttes</a:t>
                      </a:r>
                    </a:p>
                    <a:p>
                      <a:pPr marL="187325" marR="0" lvl="0" indent="-1873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solidFill>
                          <a:effectLst/>
                          <a:latin typeface="+mn-lt"/>
                          <a:ea typeface="+mn-ea"/>
                          <a:cs typeface="+mn-cs"/>
                        </a:rPr>
                        <a:t>integrere bruk av metoden «</a:t>
                      </a:r>
                      <a:r>
                        <a:rPr lang="nb-NO" sz="1200" kern="1200" dirty="0" err="1">
                          <a:solidFill>
                            <a:schemeClr val="tx1"/>
                          </a:solidFill>
                          <a:effectLst/>
                          <a:latin typeface="+mn-lt"/>
                          <a:ea typeface="+mn-ea"/>
                          <a:cs typeface="+mn-cs"/>
                        </a:rPr>
                        <a:t>Teach</a:t>
                      </a:r>
                      <a:r>
                        <a:rPr lang="nb-NO" sz="1200" kern="1200" dirty="0">
                          <a:solidFill>
                            <a:schemeClr val="tx1"/>
                          </a:solidFill>
                          <a:effectLst/>
                          <a:latin typeface="+mn-lt"/>
                          <a:ea typeface="+mn-ea"/>
                          <a:cs typeface="+mn-cs"/>
                        </a:rPr>
                        <a:t> Back» eller</a:t>
                      </a:r>
                      <a:r>
                        <a:rPr lang="nb-NO" sz="1200" kern="1200" baseline="0" dirty="0">
                          <a:solidFill>
                            <a:schemeClr val="tx1"/>
                          </a:solidFill>
                          <a:effectLst/>
                          <a:latin typeface="+mn-lt"/>
                          <a:ea typeface="+mn-ea"/>
                          <a:cs typeface="+mn-cs"/>
                        </a:rPr>
                        <a:t> tilsvarende</a:t>
                      </a:r>
                      <a:r>
                        <a:rPr lang="nb-NO" sz="1200" kern="1200" dirty="0">
                          <a:solidFill>
                            <a:schemeClr val="tx1"/>
                          </a:solidFill>
                          <a:effectLst/>
                          <a:latin typeface="+mn-lt"/>
                          <a:ea typeface="+mn-ea"/>
                          <a:cs typeface="+mn-cs"/>
                        </a:rPr>
                        <a:t> i dagens kurs i samvalg</a:t>
                      </a:r>
                    </a:p>
                  </a:txBody>
                  <a:tcPr marL="108000" marR="108000" marT="108000" marB="108000">
                    <a:lnL w="38100" cap="flat" cmpd="sng" algn="ctr">
                      <a:noFill/>
                      <a:prstDash val="solid"/>
                      <a:round/>
                      <a:headEnd type="none" w="med" len="med"/>
                      <a:tailEnd type="none" w="med" len="med"/>
                    </a:lnL>
                    <a:lnR>
                      <a:noFill/>
                    </a:lnR>
                    <a:lnT w="28575" cap="flat" cmpd="sng" algn="ctr">
                      <a:solidFill>
                        <a:schemeClr val="accent2">
                          <a:lumMod val="20000"/>
                          <a:lumOff val="80000"/>
                        </a:schemeClr>
                      </a:solidFill>
                      <a:prstDash val="solid"/>
                      <a:round/>
                      <a:headEnd type="none" w="med" len="med"/>
                      <a:tailEnd type="none" w="med" len="med"/>
                    </a:lnT>
                    <a:lnB>
                      <a:noFill/>
                    </a:lnB>
                    <a:lnTlToBr w="12700" cmpd="sng">
                      <a:noFill/>
                      <a:prstDash val="solid"/>
                    </a:lnTlToBr>
                    <a:lnBlToTr w="12700" cmpd="sng">
                      <a:noFill/>
                      <a:prstDash val="solid"/>
                    </a:lnBlToTr>
                    <a:solidFill>
                      <a:srgbClr val="FBE5D6"/>
                    </a:solidFill>
                  </a:tcPr>
                </a:tc>
                <a:extLst>
                  <a:ext uri="{0D108BD9-81ED-4DB2-BD59-A6C34878D82A}">
                    <a16:rowId xmlns:a16="http://schemas.microsoft.com/office/drawing/2014/main" val="2045261387"/>
                  </a:ext>
                </a:extLst>
              </a:tr>
            </a:tbl>
          </a:graphicData>
        </a:graphic>
      </p:graphicFrame>
      <p:sp>
        <p:nvSpPr>
          <p:cNvPr id="2" name="Plassholder for innhold 1">
            <a:extLst>
              <a:ext uri="{FF2B5EF4-FFF2-40B4-BE49-F238E27FC236}">
                <a16:creationId xmlns:a16="http://schemas.microsoft.com/office/drawing/2014/main" id="{1D5C4403-9A6E-7A46-9D2E-89901A3B0C4F}"/>
              </a:ext>
            </a:extLst>
          </p:cNvPr>
          <p:cNvSpPr>
            <a:spLocks noGrp="1" noRot="1" noMove="1" noResize="1" noEditPoints="1" noAdjustHandles="1" noChangeArrowheads="1" noChangeShapeType="1"/>
          </p:cNvSpPr>
          <p:nvPr>
            <p:ph idx="14"/>
          </p:nvPr>
        </p:nvSpPr>
        <p:spPr>
          <a:xfrm>
            <a:off x="1620000" y="1440000"/>
            <a:ext cx="8358887" cy="632092"/>
          </a:xfrm>
        </p:spPr>
        <p:txBody>
          <a:bodyPr lIns="0" tIns="0" rIns="0" bIns="0">
            <a:noAutofit/>
          </a:bodyPr>
          <a:lstStyle/>
          <a:p>
            <a:pPr marL="0" indent="0">
              <a:buNone/>
            </a:pPr>
            <a:r>
              <a:rPr lang="nb-NO" sz="2000" dirty="0"/>
              <a:t>Ulike tiltak skal bidra til at pasienter ønsker og opplever å være i stand til å delta i beslutninger om egen helse. </a:t>
            </a:r>
          </a:p>
          <a:p>
            <a:pPr marL="0" indent="0">
              <a:buNone/>
            </a:pPr>
            <a:endParaRPr lang="nb-NO" sz="2000" i="1" dirty="0"/>
          </a:p>
          <a:p>
            <a:endParaRPr lang="nb-NO" sz="2000" dirty="0"/>
          </a:p>
        </p:txBody>
      </p:sp>
      <p:sp>
        <p:nvSpPr>
          <p:cNvPr id="3" name="Tittel 2">
            <a:extLst>
              <a:ext uri="{FF2B5EF4-FFF2-40B4-BE49-F238E27FC236}">
                <a16:creationId xmlns:a16="http://schemas.microsoft.com/office/drawing/2014/main" id="{4727F522-D327-EC40-8C10-4AEEDAFDCB0D}"/>
              </a:ext>
            </a:extLst>
          </p:cNvPr>
          <p:cNvSpPr>
            <a:spLocks noGrp="1" noRot="1" noMove="1" noResize="1" noEditPoints="1" noAdjustHandles="1" noChangeArrowheads="1" noChangeShapeType="1"/>
          </p:cNvSpPr>
          <p:nvPr>
            <p:ph type="title"/>
          </p:nvPr>
        </p:nvSpPr>
        <p:spPr>
          <a:xfrm>
            <a:off x="1620000" y="522000"/>
            <a:ext cx="9882809" cy="722894"/>
          </a:xfrm>
        </p:spPr>
        <p:txBody>
          <a:bodyPr lIns="0" tIns="0" rIns="0" bIns="0" anchor="t" anchorCtr="0">
            <a:noAutofit/>
          </a:bodyPr>
          <a:lstStyle/>
          <a:p>
            <a:r>
              <a:rPr lang="nb-NO" sz="4800" dirty="0">
                <a:solidFill>
                  <a:schemeClr val="accent2">
                    <a:lumMod val="50000"/>
                  </a:schemeClr>
                </a:solidFill>
              </a:rPr>
              <a:t>Mobilisere pasientene I </a:t>
            </a:r>
          </a:p>
        </p:txBody>
      </p:sp>
      <p:sp>
        <p:nvSpPr>
          <p:cNvPr id="14" name="Ellipse 3">
            <a:extLst>
              <a:ext uri="{FF2B5EF4-FFF2-40B4-BE49-F238E27FC236}">
                <a16:creationId xmlns:a16="http://schemas.microsoft.com/office/drawing/2014/main" id="{A74735EC-D730-67E0-C9FF-0E330EF62B4D}"/>
              </a:ext>
            </a:extLst>
          </p:cNvPr>
          <p:cNvSpPr>
            <a:spLocks noGrp="1" noRot="1" noMove="1" noResize="1" noEditPoints="1" noAdjustHandles="1" noChangeArrowheads="1" noChangeShapeType="1"/>
          </p:cNvSpPr>
          <p:nvPr/>
        </p:nvSpPr>
        <p:spPr>
          <a:xfrm>
            <a:off x="360000" y="360000"/>
            <a:ext cx="900000" cy="90000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pPr algn="ctr"/>
            <a:r>
              <a:rPr lang="nb-NO" sz="4800" b="1" dirty="0">
                <a:solidFill>
                  <a:srgbClr val="FFFFFF"/>
                </a:solidFill>
              </a:rPr>
              <a:t>3</a:t>
            </a:r>
          </a:p>
        </p:txBody>
      </p:sp>
    </p:spTree>
    <p:extLst>
      <p:ext uri="{BB962C8B-B14F-4D97-AF65-F5344CB8AC3E}">
        <p14:creationId xmlns:p14="http://schemas.microsoft.com/office/powerpoint/2010/main" val="4151415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69DC3E8-5073-47DA-4A66-79AEB841E17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1964"/>
            <a:ext cx="12192000" cy="6858000"/>
          </a:xfrm>
          <a:prstGeom prst="rect">
            <a:avLst/>
          </a:prstGeom>
          <a:solidFill>
            <a:srgbClr val="FFF2EA"/>
          </a:solidFill>
          <a:ln>
            <a:noFill/>
          </a:ln>
          <a:effectLst>
            <a:outerShdw blurRad="50800" dist="50800" dir="5400000" algn="ctr" rotWithShape="0">
              <a:schemeClr val="accent2">
                <a:lumMod val="20000"/>
                <a:lumOff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b="1" dirty="0"/>
          </a:p>
        </p:txBody>
      </p:sp>
      <p:pic>
        <p:nvPicPr>
          <p:cNvPr id="18" name="Bilde 3" descr="Helse Sør-Øst logo">
            <a:extLst>
              <a:ext uri="{FF2B5EF4-FFF2-40B4-BE49-F238E27FC236}">
                <a16:creationId xmlns:a16="http://schemas.microsoft.com/office/drawing/2014/main" id="{E2F83F6D-18A0-2235-C4B3-3E771B503B6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964738" y="6433003"/>
            <a:ext cx="1386840" cy="288125"/>
          </a:xfrm>
          <a:prstGeom prst="rect">
            <a:avLst/>
          </a:prstGeom>
        </p:spPr>
      </p:pic>
      <p:sp>
        <p:nvSpPr>
          <p:cNvPr id="3" name="Slide Number Placeholder 2">
            <a:extLst>
              <a:ext uri="{FF2B5EF4-FFF2-40B4-BE49-F238E27FC236}">
                <a16:creationId xmlns:a16="http://schemas.microsoft.com/office/drawing/2014/main" id="{43669778-B771-36CE-63DA-AAA0B5A8F56F}"/>
              </a:ext>
            </a:extLst>
          </p:cNvPr>
          <p:cNvSpPr>
            <a:spLocks noGrp="1" noRot="1" noMove="1" noResize="1" noEditPoints="1" noAdjustHandles="1" noChangeArrowheads="1" noChangeShapeType="1"/>
          </p:cNvSpPr>
          <p:nvPr>
            <p:ph type="sldNum" sz="quarter" idx="16"/>
          </p:nvPr>
        </p:nvSpPr>
        <p:spPr/>
        <p:txBody>
          <a:bodyPr/>
          <a:lstStyle/>
          <a:p>
            <a:fld id="{9FB0A734-4DA5-424C-AAEC-82F5F62A0161}" type="slidenum">
              <a:rPr lang="nb-NO" smtClean="0"/>
              <a:pPr/>
              <a:t>11</a:t>
            </a:fld>
            <a:endParaRPr lang="nb-NO" dirty="0"/>
          </a:p>
        </p:txBody>
      </p:sp>
      <p:sp>
        <p:nvSpPr>
          <p:cNvPr id="2" name="Footer Placeholder 1">
            <a:extLst>
              <a:ext uri="{FF2B5EF4-FFF2-40B4-BE49-F238E27FC236}">
                <a16:creationId xmlns:a16="http://schemas.microsoft.com/office/drawing/2014/main" id="{39C17F3C-BE84-D643-C41C-3F7075B371A4}"/>
              </a:ext>
            </a:extLst>
          </p:cNvPr>
          <p:cNvSpPr>
            <a:spLocks noGrp="1" noRot="1" noMove="1" noResize="1" noEditPoints="1" noAdjustHandles="1" noChangeArrowheads="1" noChangeShapeType="1"/>
          </p:cNvSpPr>
          <p:nvPr>
            <p:ph type="ftr" sz="quarter" idx="15"/>
          </p:nvPr>
        </p:nvSpPr>
        <p:spPr>
          <a:xfrm>
            <a:off x="720000" y="6433350"/>
            <a:ext cx="2826282" cy="288125"/>
          </a:xfrm>
        </p:spPr>
        <p:txBody>
          <a:bodyPr/>
          <a:lstStyle/>
          <a:p>
            <a:pPr algn="l"/>
            <a:r>
              <a:rPr lang="en-GB" b="0">
                <a:solidFill>
                  <a:srgbClr val="1F497D"/>
                </a:solidFill>
              </a:rPr>
              <a:t>Delstrategi for innføring av samvalg</a:t>
            </a:r>
            <a:endParaRPr lang="nb-NO" dirty="0"/>
          </a:p>
        </p:txBody>
      </p:sp>
      <p:graphicFrame>
        <p:nvGraphicFramePr>
          <p:cNvPr id="11" name="Tabell 4">
            <a:extLst>
              <a:ext uri="{FF2B5EF4-FFF2-40B4-BE49-F238E27FC236}">
                <a16:creationId xmlns:a16="http://schemas.microsoft.com/office/drawing/2014/main" id="{4F863280-5959-30F1-51E9-7E07723741EC}"/>
              </a:ext>
            </a:extLst>
          </p:cNvPr>
          <p:cNvGraphicFramePr>
            <a:graphicFrameLocks/>
          </p:cNvGraphicFramePr>
          <p:nvPr>
            <p:extLst>
              <p:ext uri="{D42A27DB-BD31-4B8C-83A1-F6EECF244321}">
                <p14:modId xmlns:p14="http://schemas.microsoft.com/office/powerpoint/2010/main" val="1769757946"/>
              </p:ext>
            </p:extLst>
          </p:nvPr>
        </p:nvGraphicFramePr>
        <p:xfrm>
          <a:off x="360000" y="2520000"/>
          <a:ext cx="11520000" cy="2745672"/>
        </p:xfrm>
        <a:graphic>
          <a:graphicData uri="http://schemas.openxmlformats.org/drawingml/2006/table">
            <a:tbl>
              <a:tblPr firstRow="1" bandRow="1">
                <a:tableStyleId>{2D5ABB26-0587-4C30-8999-92F81FD0307C}</a:tableStyleId>
              </a:tblPr>
              <a:tblGrid>
                <a:gridCol w="1800000">
                  <a:extLst>
                    <a:ext uri="{9D8B030D-6E8A-4147-A177-3AD203B41FA5}">
                      <a16:colId xmlns:a16="http://schemas.microsoft.com/office/drawing/2014/main" val="1289008748"/>
                    </a:ext>
                  </a:extLst>
                </a:gridCol>
                <a:gridCol w="4860000">
                  <a:extLst>
                    <a:ext uri="{9D8B030D-6E8A-4147-A177-3AD203B41FA5}">
                      <a16:colId xmlns:a16="http://schemas.microsoft.com/office/drawing/2014/main" val="2923821891"/>
                    </a:ext>
                  </a:extLst>
                </a:gridCol>
                <a:gridCol w="4860000">
                  <a:extLst>
                    <a:ext uri="{9D8B030D-6E8A-4147-A177-3AD203B41FA5}">
                      <a16:colId xmlns:a16="http://schemas.microsoft.com/office/drawing/2014/main" val="3917102901"/>
                    </a:ext>
                  </a:extLst>
                </a:gridCol>
              </a:tblGrid>
              <a:tr h="7008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200" b="1" i="0" u="none" strike="noStrike" kern="1200" cap="none" spc="0" normalizeH="0" baseline="0" noProof="0" dirty="0">
                          <a:ln>
                            <a:noFill/>
                          </a:ln>
                          <a:solidFill>
                            <a:srgbClr val="003087"/>
                          </a:solidFill>
                          <a:effectLst/>
                          <a:uLnTx/>
                          <a:uFillTx/>
                          <a:latin typeface="+mn-lt"/>
                          <a:ea typeface="+mn-ea"/>
                          <a:cs typeface="+mn-cs"/>
                        </a:rPr>
                        <a:t>                           </a:t>
                      </a:r>
                      <a:endParaRPr kumimoji="0" lang="en-NO" sz="2200" b="1" i="0" u="none" strike="noStrike" kern="1200" cap="none" spc="0" normalizeH="0" baseline="0" noProof="0" dirty="0">
                        <a:ln>
                          <a:noFill/>
                        </a:ln>
                        <a:solidFill>
                          <a:srgbClr val="003087"/>
                        </a:solidFill>
                        <a:effectLst/>
                        <a:uLnTx/>
                        <a:uFillTx/>
                        <a:latin typeface="+mn-lt"/>
                        <a:ea typeface="+mn-ea"/>
                        <a:cs typeface="+mn-cs"/>
                      </a:endParaRPr>
                    </a:p>
                  </a:txBody>
                  <a:tcPr marL="108000" marR="108000" marT="108000" marB="108000">
                    <a:lnL>
                      <a:noFill/>
                    </a:lnL>
                    <a:lnR w="38100"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F2EA"/>
                    </a:solidFill>
                  </a:tcPr>
                </a:tc>
                <a:tc>
                  <a:txBody>
                    <a:bodyPr/>
                    <a:lstStyle/>
                    <a:p>
                      <a:pPr algn="ctr"/>
                      <a:r>
                        <a:rPr kumimoji="0" lang="en-NO" sz="2200" b="1" i="0" u="none" strike="noStrike" kern="1200" cap="none" spc="0" normalizeH="0" baseline="0" noProof="0" dirty="0">
                          <a:ln>
                            <a:noFill/>
                          </a:ln>
                          <a:solidFill>
                            <a:srgbClr val="003087"/>
                          </a:solidFill>
                          <a:effectLst/>
                          <a:uLnTx/>
                          <a:uFillTx/>
                          <a:latin typeface="+mn-lt"/>
                          <a:ea typeface="+mn-ea"/>
                          <a:cs typeface="+mn-cs"/>
                        </a:rPr>
                        <a:t>HF</a:t>
                      </a:r>
                      <a:endParaRPr dirty="0"/>
                    </a:p>
                  </a:txBody>
                  <a:tcPr marL="108000" marR="108000" marT="108000" marB="108000">
                    <a:lnL>
                      <a:noFill/>
                    </a:lnL>
                    <a:lnR w="38100"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F2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O" sz="2000" b="1" i="0" u="none" strike="noStrike" kern="1200" cap="none" spc="0" normalizeH="0" baseline="0" noProof="0" dirty="0">
                          <a:ln>
                            <a:noFill/>
                          </a:ln>
                          <a:solidFill>
                            <a:srgbClr val="003087"/>
                          </a:solidFill>
                          <a:effectLst/>
                          <a:uLnTx/>
                          <a:uFillTx/>
                          <a:latin typeface="+mn-lt"/>
                          <a:ea typeface="+mn-ea"/>
                          <a:cs typeface="+mn-cs"/>
                        </a:rPr>
                        <a:t>RHF</a:t>
                      </a:r>
                    </a:p>
                  </a:txBody>
                  <a:tcPr marL="108000" marR="108000" marT="108000" marB="108000">
                    <a:lnL w="38100" cap="flat" cmpd="sng" algn="ctr">
                      <a:noFill/>
                      <a:prstDash val="solid"/>
                      <a:round/>
                      <a:headEnd type="none" w="med" len="med"/>
                      <a:tailEnd type="none" w="med" len="med"/>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F2EA"/>
                    </a:solidFill>
                  </a:tcPr>
                </a:tc>
                <a:extLst>
                  <a:ext uri="{0D108BD9-81ED-4DB2-BD59-A6C34878D82A}">
                    <a16:rowId xmlns:a16="http://schemas.microsoft.com/office/drawing/2014/main" val="499076942"/>
                  </a:ext>
                </a:extLst>
              </a:tr>
              <a:tr h="151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solidFill>
                            <a:srgbClr val="003087"/>
                          </a:solidFill>
                        </a:rPr>
                        <a:t>Ressurser i tilknytning </a:t>
                      </a:r>
                      <a:br>
                        <a:rPr lang="nb-NO" sz="1200" b="1" dirty="0">
                          <a:solidFill>
                            <a:srgbClr val="003087"/>
                          </a:solidFill>
                        </a:rPr>
                      </a:br>
                      <a:r>
                        <a:rPr lang="nb-NO" sz="1200" b="1" dirty="0">
                          <a:solidFill>
                            <a:srgbClr val="003087"/>
                          </a:solidFill>
                        </a:rPr>
                        <a:t>til </a:t>
                      </a:r>
                      <a:r>
                        <a:rPr lang="nb-NO" sz="1200" b="1" dirty="0" err="1">
                          <a:solidFill>
                            <a:srgbClr val="003087"/>
                          </a:solidFill>
                        </a:rPr>
                        <a:t>samvalgssamtaler</a:t>
                      </a:r>
                      <a:r>
                        <a:rPr lang="nb-NO" sz="1200" b="1" dirty="0">
                          <a:solidFill>
                            <a:srgbClr val="003087"/>
                          </a:solidFill>
                        </a:rPr>
                        <a:t> </a:t>
                      </a:r>
                    </a:p>
                  </a:txBody>
                  <a:tcPr marL="108000" marR="108000" marT="108000" marB="108000">
                    <a:lnL>
                      <a:noFill/>
                    </a:lnL>
                    <a:lnR w="28575" cap="flat" cmpd="sng" algn="ctr">
                      <a:solidFill>
                        <a:schemeClr val="accent2">
                          <a:lumMod val="20000"/>
                          <a:lumOff val="80000"/>
                        </a:schemeClr>
                      </a:solid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90500" marR="0" indent="-190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solidFill>
                          <a:effectLst/>
                          <a:latin typeface="+mn-lt"/>
                          <a:ea typeface="+mn-ea"/>
                          <a:cs typeface="+mn-cs"/>
                        </a:rPr>
                        <a:t>gjennom egne tiltak øke ansattes kjennskap til materiell og til ressurspersoner som kan styrke pasientens kompetanse i forkant </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av konsultasjoner. Eksempler på tiltak er kampanjer og opplæring.</a:t>
                      </a:r>
                    </a:p>
                    <a:p>
                      <a:pPr marL="190500" marR="0" indent="-190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solidFill>
                          <a:effectLst/>
                          <a:latin typeface="+mn-lt"/>
                          <a:ea typeface="+mn-ea"/>
                          <a:cs typeface="+mn-cs"/>
                        </a:rPr>
                        <a:t>tilby opplæring til deltagere i lokale brukerutvalg/brukerråd og likepersoner/ erfarings-konsulenter slik at disse kan støtte pasienter i forkant av samvalgssamtaler</a:t>
                      </a:r>
                    </a:p>
                    <a:p>
                      <a:pPr marL="190500" marR="0" indent="-190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solidFill>
                          <a:effectLst/>
                          <a:latin typeface="+mn-lt"/>
                          <a:ea typeface="+mn-ea"/>
                          <a:cs typeface="+mn-cs"/>
                        </a:rPr>
                        <a:t>ta i bruk kunnskapsbasert helseinformasjon </a:t>
                      </a:r>
                    </a:p>
                    <a:p>
                      <a:pPr marL="190500" marR="0" indent="-190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solidFill>
                          <a:effectLst/>
                          <a:latin typeface="+mn-lt"/>
                          <a:ea typeface="+mn-ea"/>
                          <a:cs typeface="+mn-cs"/>
                        </a:rPr>
                        <a:t>i samvalgskurs informere om hvilket materiell som kan benyttes ved </a:t>
                      </a:r>
                      <a:r>
                        <a:rPr lang="nb-NO" sz="1200" kern="1200" dirty="0" err="1">
                          <a:solidFill>
                            <a:schemeClr val="tx1"/>
                          </a:solidFill>
                          <a:effectLst/>
                          <a:latin typeface="+mn-lt"/>
                          <a:ea typeface="+mn-ea"/>
                          <a:cs typeface="+mn-cs"/>
                        </a:rPr>
                        <a:t>samvalgssamtaler</a:t>
                      </a:r>
                      <a:r>
                        <a:rPr lang="nb-NO" sz="1200" kern="1200" dirty="0">
                          <a:solidFill>
                            <a:schemeClr val="tx1"/>
                          </a:solidFill>
                          <a:effectLst/>
                          <a:latin typeface="+mn-lt"/>
                          <a:ea typeface="+mn-ea"/>
                          <a:cs typeface="+mn-cs"/>
                        </a:rPr>
                        <a:t> og der det er relevant undervise i hvordan integrere </a:t>
                      </a:r>
                      <a:r>
                        <a:rPr lang="nb-NO" sz="1200" kern="1200" dirty="0" err="1">
                          <a:solidFill>
                            <a:schemeClr val="tx1"/>
                          </a:solidFill>
                          <a:effectLst/>
                          <a:latin typeface="+mn-lt"/>
                          <a:ea typeface="+mn-ea"/>
                          <a:cs typeface="+mn-cs"/>
                        </a:rPr>
                        <a:t>samvalgsrelevant</a:t>
                      </a:r>
                      <a:r>
                        <a:rPr lang="nb-NO" sz="1200" kern="1200" dirty="0">
                          <a:solidFill>
                            <a:schemeClr val="tx1"/>
                          </a:solidFill>
                          <a:effectLst/>
                          <a:latin typeface="+mn-lt"/>
                          <a:ea typeface="+mn-ea"/>
                          <a:cs typeface="+mn-cs"/>
                        </a:rPr>
                        <a:t> informasjon i epikriser</a:t>
                      </a:r>
                    </a:p>
                  </a:txBody>
                  <a:tcPr marL="108000" marR="108000" marT="108000" marB="108000">
                    <a:lnL w="28575" cap="flat" cmpd="sng" algn="ctr">
                      <a:solidFill>
                        <a:schemeClr val="accent2">
                          <a:lumMod val="20000"/>
                          <a:lumOff val="80000"/>
                        </a:schemeClr>
                      </a:solidFill>
                      <a:prstDash val="solid"/>
                      <a:round/>
                      <a:headEnd type="none" w="med" len="med"/>
                      <a:tailEnd type="none" w="med" len="med"/>
                    </a:lnL>
                    <a:lnR w="38100"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7325" marR="0" lvl="0" indent="-1873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solidFill>
                          <a:effectLst/>
                          <a:latin typeface="+mn-lt"/>
                          <a:ea typeface="+mn-ea"/>
                          <a:cs typeface="+mn-cs"/>
                        </a:rPr>
                        <a:t>utvikle og samle samvalgsrelevant materiell som kan tilbys pasienter før, under, etter og mellom samvalgssamtaler, herunder utvikle </a:t>
                      </a:r>
                      <a:r>
                        <a:rPr lang="nb-NO" sz="1200" kern="1200" dirty="0" err="1">
                          <a:solidFill>
                            <a:schemeClr val="tx1"/>
                          </a:solidFill>
                          <a:effectLst/>
                          <a:latin typeface="+mn-lt"/>
                          <a:ea typeface="+mn-ea"/>
                          <a:cs typeface="+mn-cs"/>
                        </a:rPr>
                        <a:t>samvalgsapp</a:t>
                      </a:r>
                      <a:r>
                        <a:rPr lang="nb-NO" sz="1200" kern="1200" dirty="0">
                          <a:solidFill>
                            <a:schemeClr val="tx1"/>
                          </a:solidFill>
                          <a:effectLst/>
                          <a:latin typeface="+mn-lt"/>
                          <a:ea typeface="+mn-ea"/>
                          <a:cs typeface="+mn-cs"/>
                        </a:rPr>
                        <a:t>, fakta-ark og beslutningsmatriser. </a:t>
                      </a:r>
                    </a:p>
                    <a:p>
                      <a:pPr marL="187325" marR="0" lvl="0" indent="-1873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solidFill>
                          <a:effectLst/>
                          <a:latin typeface="+mn-lt"/>
                          <a:ea typeface="+mn-ea"/>
                          <a:cs typeface="+mn-cs"/>
                        </a:rPr>
                        <a:t>utvikle og tilby e-læringskurs og video om samvalg direkte til pasienter</a:t>
                      </a:r>
                    </a:p>
                    <a:p>
                      <a:pPr marL="187325" marR="0" lvl="0" indent="-1873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dirty="0">
                          <a:solidFill>
                            <a:schemeClr val="tx1"/>
                          </a:solidFill>
                        </a:rPr>
                        <a:t>bidra til at pasientinformasjon som følger kriterier for kunnskapsbasert pasientinformasjon blir tatt i bruk</a:t>
                      </a:r>
                      <a:endParaRPr lang="nb-NO" sz="1200" kern="1200" dirty="0">
                        <a:solidFill>
                          <a:schemeClr val="tx1"/>
                        </a:solidFill>
                        <a:effectLst/>
                        <a:latin typeface="+mn-lt"/>
                        <a:ea typeface="+mn-ea"/>
                        <a:cs typeface="+mn-cs"/>
                      </a:endParaRPr>
                    </a:p>
                    <a:p>
                      <a:pPr marL="187325" marR="0" lvl="0" indent="-1873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solidFill>
                          <a:effectLst/>
                          <a:latin typeface="+mn-lt"/>
                          <a:ea typeface="+mn-ea"/>
                          <a:cs typeface="+mn-cs"/>
                        </a:rPr>
                        <a:t>i sine kurs i samvalg informere om hvilket materiell som kan benyttes i tilknytning til </a:t>
                      </a:r>
                      <a:r>
                        <a:rPr lang="nb-NO" sz="1200" kern="1200" dirty="0" err="1">
                          <a:solidFill>
                            <a:schemeClr val="tx1"/>
                          </a:solidFill>
                          <a:effectLst/>
                          <a:latin typeface="+mn-lt"/>
                          <a:ea typeface="+mn-ea"/>
                          <a:cs typeface="+mn-cs"/>
                        </a:rPr>
                        <a:t>samvalgssamtaler</a:t>
                      </a:r>
                      <a:r>
                        <a:rPr lang="nb-NO" sz="1200" kern="1200" dirty="0">
                          <a:solidFill>
                            <a:schemeClr val="tx1"/>
                          </a:solidFill>
                          <a:effectLst/>
                          <a:latin typeface="+mn-lt"/>
                          <a:ea typeface="+mn-ea"/>
                          <a:cs typeface="+mn-cs"/>
                        </a:rPr>
                        <a:t> og der det er relevant undervise i hvordan epikriser kan integrere </a:t>
                      </a:r>
                      <a:r>
                        <a:rPr lang="nb-NO" sz="1200" kern="1200" dirty="0" err="1">
                          <a:solidFill>
                            <a:schemeClr val="tx1"/>
                          </a:solidFill>
                          <a:effectLst/>
                          <a:latin typeface="+mn-lt"/>
                          <a:ea typeface="+mn-ea"/>
                          <a:cs typeface="+mn-cs"/>
                        </a:rPr>
                        <a:t>samvalgsrelevant</a:t>
                      </a:r>
                      <a:r>
                        <a:rPr lang="nb-NO" sz="1200" kern="1200" dirty="0">
                          <a:solidFill>
                            <a:schemeClr val="tx1"/>
                          </a:solidFill>
                          <a:effectLst/>
                          <a:latin typeface="+mn-lt"/>
                          <a:ea typeface="+mn-ea"/>
                          <a:cs typeface="+mn-cs"/>
                        </a:rPr>
                        <a:t> informasjon</a:t>
                      </a:r>
                    </a:p>
                    <a:p>
                      <a:pPr marL="187325" marR="0" lvl="0" indent="-1873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200" kern="1200" dirty="0">
                        <a:solidFill>
                          <a:schemeClr val="tx1"/>
                        </a:solidFill>
                        <a:effectLst/>
                        <a:latin typeface="+mn-lt"/>
                        <a:ea typeface="+mn-ea"/>
                        <a:cs typeface="+mn-cs"/>
                      </a:endParaRPr>
                    </a:p>
                  </a:txBody>
                  <a:tcPr marL="108000" marR="108000" marT="108000" marB="108000">
                    <a:lnL w="38100" cap="flat" cmpd="sng" algn="ctr">
                      <a:noFill/>
                      <a:prstDash val="solid"/>
                      <a:round/>
                      <a:headEnd type="none" w="med" len="med"/>
                      <a:tailEnd type="none" w="med" len="med"/>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BE5D6"/>
                    </a:solidFill>
                  </a:tcPr>
                </a:tc>
                <a:extLst>
                  <a:ext uri="{0D108BD9-81ED-4DB2-BD59-A6C34878D82A}">
                    <a16:rowId xmlns:a16="http://schemas.microsoft.com/office/drawing/2014/main" val="3932733686"/>
                  </a:ext>
                </a:extLst>
              </a:tr>
            </a:tbl>
          </a:graphicData>
        </a:graphic>
      </p:graphicFrame>
      <p:sp>
        <p:nvSpPr>
          <p:cNvPr id="16" name="Tittel 2">
            <a:extLst>
              <a:ext uri="{FF2B5EF4-FFF2-40B4-BE49-F238E27FC236}">
                <a16:creationId xmlns:a16="http://schemas.microsoft.com/office/drawing/2014/main" id="{B5AE2748-143C-6358-CBCE-E44D0570D03C}"/>
              </a:ext>
            </a:extLst>
          </p:cNvPr>
          <p:cNvSpPr>
            <a:spLocks noGrp="1" noRot="1" noMove="1" noResize="1" noEditPoints="1" noAdjustHandles="1" noChangeArrowheads="1" noChangeShapeType="1"/>
          </p:cNvSpPr>
          <p:nvPr>
            <p:ph type="title"/>
          </p:nvPr>
        </p:nvSpPr>
        <p:spPr>
          <a:xfrm>
            <a:off x="1620000" y="522000"/>
            <a:ext cx="9882809" cy="722894"/>
          </a:xfrm>
        </p:spPr>
        <p:txBody>
          <a:bodyPr lIns="0" tIns="0" rIns="0" bIns="0" anchor="t" anchorCtr="0">
            <a:noAutofit/>
          </a:bodyPr>
          <a:lstStyle/>
          <a:p>
            <a:r>
              <a:rPr lang="nb-NO" sz="4800" dirty="0">
                <a:solidFill>
                  <a:schemeClr val="accent2">
                    <a:lumMod val="50000"/>
                  </a:schemeClr>
                </a:solidFill>
              </a:rPr>
              <a:t>Mobilisere pasientene II </a:t>
            </a:r>
          </a:p>
        </p:txBody>
      </p:sp>
      <p:sp>
        <p:nvSpPr>
          <p:cNvPr id="7" name="Ellipse 3">
            <a:extLst>
              <a:ext uri="{FF2B5EF4-FFF2-40B4-BE49-F238E27FC236}">
                <a16:creationId xmlns:a16="http://schemas.microsoft.com/office/drawing/2014/main" id="{12F50128-F3F7-C524-7707-54E9C77500CB}"/>
              </a:ext>
            </a:extLst>
          </p:cNvPr>
          <p:cNvSpPr>
            <a:spLocks noGrp="1" noRot="1" noMove="1" noResize="1" noEditPoints="1" noAdjustHandles="1" noChangeArrowheads="1" noChangeShapeType="1"/>
          </p:cNvSpPr>
          <p:nvPr/>
        </p:nvSpPr>
        <p:spPr>
          <a:xfrm>
            <a:off x="360000" y="360000"/>
            <a:ext cx="900000" cy="90000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pPr algn="ctr"/>
            <a:r>
              <a:rPr lang="nb-NO" sz="4800" b="1" dirty="0">
                <a:solidFill>
                  <a:srgbClr val="FFFFFF"/>
                </a:solidFill>
              </a:rPr>
              <a:t>3</a:t>
            </a:r>
          </a:p>
        </p:txBody>
      </p:sp>
    </p:spTree>
    <p:extLst>
      <p:ext uri="{BB962C8B-B14F-4D97-AF65-F5344CB8AC3E}">
        <p14:creationId xmlns:p14="http://schemas.microsoft.com/office/powerpoint/2010/main" val="2988646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69DC3E8-5073-47DA-4A66-79AEB841E17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2000"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pic>
        <p:nvPicPr>
          <p:cNvPr id="7" name="Bilde 3" descr="Helse Sør-Øst logo">
            <a:extLst>
              <a:ext uri="{FF2B5EF4-FFF2-40B4-BE49-F238E27FC236}">
                <a16:creationId xmlns:a16="http://schemas.microsoft.com/office/drawing/2014/main" id="{18BF9722-7582-CE97-A331-94777D0B2E0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964738" y="6433003"/>
            <a:ext cx="1386840" cy="288125"/>
          </a:xfrm>
          <a:prstGeom prst="rect">
            <a:avLst/>
          </a:prstGeom>
        </p:spPr>
      </p:pic>
      <p:sp>
        <p:nvSpPr>
          <p:cNvPr id="6" name="Slide Number Placeholder 5">
            <a:extLst>
              <a:ext uri="{FF2B5EF4-FFF2-40B4-BE49-F238E27FC236}">
                <a16:creationId xmlns:a16="http://schemas.microsoft.com/office/drawing/2014/main" id="{2C624ECF-1BDC-FEAC-4432-CEDCF0722FAB}"/>
              </a:ext>
            </a:extLst>
          </p:cNvPr>
          <p:cNvSpPr>
            <a:spLocks noGrp="1" noRot="1" noMove="1" noResize="1" noEditPoints="1" noAdjustHandles="1" noChangeArrowheads="1" noChangeShapeType="1"/>
          </p:cNvSpPr>
          <p:nvPr>
            <p:ph type="sldNum" sz="quarter" idx="16"/>
          </p:nvPr>
        </p:nvSpPr>
        <p:spPr/>
        <p:txBody>
          <a:bodyPr/>
          <a:lstStyle/>
          <a:p>
            <a:fld id="{9FB0A734-4DA5-424C-AAEC-82F5F62A0161}" type="slidenum">
              <a:rPr lang="nb-NO" smtClean="0"/>
              <a:pPr/>
              <a:t>12</a:t>
            </a:fld>
            <a:endParaRPr lang="nb-NO" dirty="0"/>
          </a:p>
        </p:txBody>
      </p:sp>
      <p:sp>
        <p:nvSpPr>
          <p:cNvPr id="4" name="Footer Placeholder 3">
            <a:extLst>
              <a:ext uri="{FF2B5EF4-FFF2-40B4-BE49-F238E27FC236}">
                <a16:creationId xmlns:a16="http://schemas.microsoft.com/office/drawing/2014/main" id="{157466B4-8D51-4F72-3C42-A7375AB5DD93}"/>
              </a:ext>
            </a:extLst>
          </p:cNvPr>
          <p:cNvSpPr>
            <a:spLocks noGrp="1" noRot="1" noMove="1" noResize="1" noEditPoints="1" noAdjustHandles="1" noChangeArrowheads="1" noChangeShapeType="1"/>
          </p:cNvSpPr>
          <p:nvPr>
            <p:ph type="ftr" sz="quarter" idx="15"/>
          </p:nvPr>
        </p:nvSpPr>
        <p:spPr>
          <a:xfrm>
            <a:off x="720000" y="6433350"/>
            <a:ext cx="2826282" cy="288125"/>
          </a:xfrm>
        </p:spPr>
        <p:txBody>
          <a:bodyPr/>
          <a:lstStyle/>
          <a:p>
            <a:pPr algn="l"/>
            <a:r>
              <a:rPr lang="en-GB" b="0" dirty="0" err="1">
                <a:solidFill>
                  <a:srgbClr val="1F497D"/>
                </a:solidFill>
              </a:rPr>
              <a:t>Delstrategi</a:t>
            </a:r>
            <a:r>
              <a:rPr lang="en-GB" b="0" dirty="0">
                <a:solidFill>
                  <a:srgbClr val="1F497D"/>
                </a:solidFill>
              </a:rPr>
              <a:t> for </a:t>
            </a:r>
            <a:r>
              <a:rPr lang="en-GB" b="0" dirty="0" err="1">
                <a:solidFill>
                  <a:srgbClr val="1F497D"/>
                </a:solidFill>
              </a:rPr>
              <a:t>innføring</a:t>
            </a:r>
            <a:r>
              <a:rPr lang="en-GB" b="0" dirty="0">
                <a:solidFill>
                  <a:srgbClr val="1F497D"/>
                </a:solidFill>
              </a:rPr>
              <a:t> </a:t>
            </a:r>
            <a:r>
              <a:rPr lang="en-GB" b="0" dirty="0" err="1">
                <a:solidFill>
                  <a:srgbClr val="1F497D"/>
                </a:solidFill>
              </a:rPr>
              <a:t>av</a:t>
            </a:r>
            <a:r>
              <a:rPr lang="en-GB" b="0" dirty="0">
                <a:solidFill>
                  <a:srgbClr val="1F497D"/>
                </a:solidFill>
              </a:rPr>
              <a:t> samvalg</a:t>
            </a:r>
            <a:endParaRPr lang="nb-NO" dirty="0"/>
          </a:p>
        </p:txBody>
      </p:sp>
      <p:graphicFrame>
        <p:nvGraphicFramePr>
          <p:cNvPr id="11" name="Tabell 4">
            <a:extLst>
              <a:ext uri="{FF2B5EF4-FFF2-40B4-BE49-F238E27FC236}">
                <a16:creationId xmlns:a16="http://schemas.microsoft.com/office/drawing/2014/main" id="{4F863280-5959-30F1-51E9-7E07723741EC}"/>
              </a:ext>
            </a:extLst>
          </p:cNvPr>
          <p:cNvGraphicFramePr>
            <a:graphicFrameLocks/>
          </p:cNvGraphicFramePr>
          <p:nvPr>
            <p:extLst>
              <p:ext uri="{D42A27DB-BD31-4B8C-83A1-F6EECF244321}">
                <p14:modId xmlns:p14="http://schemas.microsoft.com/office/powerpoint/2010/main" val="3859741692"/>
              </p:ext>
            </p:extLst>
          </p:nvPr>
        </p:nvGraphicFramePr>
        <p:xfrm>
          <a:off x="360000" y="2530314"/>
          <a:ext cx="11520000" cy="3629739"/>
        </p:xfrm>
        <a:graphic>
          <a:graphicData uri="http://schemas.openxmlformats.org/drawingml/2006/table">
            <a:tbl>
              <a:tblPr firstRow="1" bandRow="1">
                <a:tableStyleId>{2D5ABB26-0587-4C30-8999-92F81FD0307C}</a:tableStyleId>
              </a:tblPr>
              <a:tblGrid>
                <a:gridCol w="1800000">
                  <a:extLst>
                    <a:ext uri="{9D8B030D-6E8A-4147-A177-3AD203B41FA5}">
                      <a16:colId xmlns:a16="http://schemas.microsoft.com/office/drawing/2014/main" val="1289008748"/>
                    </a:ext>
                  </a:extLst>
                </a:gridCol>
                <a:gridCol w="3960000">
                  <a:extLst>
                    <a:ext uri="{9D8B030D-6E8A-4147-A177-3AD203B41FA5}">
                      <a16:colId xmlns:a16="http://schemas.microsoft.com/office/drawing/2014/main" val="2923821891"/>
                    </a:ext>
                  </a:extLst>
                </a:gridCol>
                <a:gridCol w="5760000">
                  <a:extLst>
                    <a:ext uri="{9D8B030D-6E8A-4147-A177-3AD203B41FA5}">
                      <a16:colId xmlns:a16="http://schemas.microsoft.com/office/drawing/2014/main" val="3917102901"/>
                    </a:ext>
                  </a:extLst>
                </a:gridCol>
              </a:tblGrid>
              <a:tr h="7314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200" b="1" i="0" u="none" strike="noStrike" kern="1200" cap="none" spc="0" normalizeH="0" baseline="0" noProof="0" dirty="0">
                          <a:ln>
                            <a:noFill/>
                          </a:ln>
                          <a:solidFill>
                            <a:srgbClr val="003087"/>
                          </a:solidFill>
                          <a:effectLst/>
                          <a:uLnTx/>
                          <a:uFillTx/>
                          <a:latin typeface="+mn-lt"/>
                          <a:ea typeface="+mn-ea"/>
                          <a:cs typeface="+mn-cs"/>
                        </a:rPr>
                        <a:t>                           </a:t>
                      </a:r>
                      <a:endParaRPr kumimoji="0" lang="en-NO" sz="2200" b="1" i="0" u="none" strike="noStrike" kern="1200" cap="none" spc="0" normalizeH="0" baseline="0" noProof="0" dirty="0">
                        <a:ln>
                          <a:noFill/>
                        </a:ln>
                        <a:solidFill>
                          <a:srgbClr val="003087"/>
                        </a:solidFill>
                        <a:effectLst/>
                        <a:uLnTx/>
                        <a:uFillTx/>
                        <a:latin typeface="+mn-lt"/>
                        <a:ea typeface="+mn-ea"/>
                        <a:cs typeface="+mn-cs"/>
                      </a:endParaRPr>
                    </a:p>
                  </a:txBody>
                  <a:tcPr marL="108000" marR="108000" marT="108000" marB="108000">
                    <a:lnL>
                      <a:noFill/>
                    </a:lnL>
                    <a:lnR w="38100"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kumimoji="0" lang="en-NO" sz="2200" b="1" i="0" u="none" strike="noStrike" kern="1200" cap="none" spc="0" normalizeH="0" baseline="0" noProof="0" dirty="0">
                          <a:ln>
                            <a:noFill/>
                          </a:ln>
                          <a:solidFill>
                            <a:srgbClr val="003087"/>
                          </a:solidFill>
                          <a:effectLst/>
                          <a:uLnTx/>
                          <a:uFillTx/>
                          <a:latin typeface="+mn-lt"/>
                          <a:ea typeface="+mn-ea"/>
                          <a:cs typeface="+mn-cs"/>
                        </a:rPr>
                        <a:t>HF</a:t>
                      </a:r>
                      <a:endParaRPr dirty="0"/>
                    </a:p>
                  </a:txBody>
                  <a:tcPr marL="108000" marR="108000" marT="108000" marB="108000">
                    <a:lnL>
                      <a:noFill/>
                    </a:lnL>
                    <a:lnR w="38100"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O" sz="2000" b="1" i="0" u="none" strike="noStrike" kern="1200" cap="none" spc="0" normalizeH="0" baseline="0" noProof="0" dirty="0">
                          <a:ln>
                            <a:noFill/>
                          </a:ln>
                          <a:solidFill>
                            <a:srgbClr val="003087"/>
                          </a:solidFill>
                          <a:effectLst/>
                          <a:uLnTx/>
                          <a:uFillTx/>
                          <a:latin typeface="+mn-lt"/>
                          <a:ea typeface="+mn-ea"/>
                          <a:cs typeface="+mn-cs"/>
                        </a:rPr>
                        <a:t>RHF</a:t>
                      </a:r>
                    </a:p>
                  </a:txBody>
                  <a:tcPr marL="108000" marR="108000" marT="108000" marB="108000">
                    <a:lnL w="38100" cap="flat" cmpd="sng" algn="ctr">
                      <a:noFill/>
                      <a:prstDash val="solid"/>
                      <a:round/>
                      <a:headEnd type="none" w="med" len="med"/>
                      <a:tailEnd type="none" w="med" len="med"/>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264041042"/>
                  </a:ext>
                </a:extLst>
              </a:tr>
              <a:tr h="1512000">
                <a:tc>
                  <a:txBody>
                    <a:bodyPr/>
                    <a:lstStyle/>
                    <a:p>
                      <a:r>
                        <a:rPr lang="nb-NO" sz="1200" b="1" dirty="0" err="1">
                          <a:solidFill>
                            <a:srgbClr val="003087"/>
                          </a:solidFill>
                        </a:rPr>
                        <a:t>Monitorering</a:t>
                      </a:r>
                      <a:r>
                        <a:rPr lang="nb-NO" sz="1200" b="1" dirty="0">
                          <a:solidFill>
                            <a:srgbClr val="003087"/>
                          </a:solidFill>
                        </a:rPr>
                        <a:t> </a:t>
                      </a:r>
                      <a:br>
                        <a:rPr lang="nb-NO" sz="1200" b="1" dirty="0">
                          <a:solidFill>
                            <a:srgbClr val="003087"/>
                          </a:solidFill>
                        </a:rPr>
                      </a:br>
                      <a:r>
                        <a:rPr lang="nb-NO" sz="1200" b="1" dirty="0">
                          <a:solidFill>
                            <a:srgbClr val="003087"/>
                          </a:solidFill>
                        </a:rPr>
                        <a:t>og evaluering</a:t>
                      </a:r>
                    </a:p>
                    <a:p>
                      <a:endParaRPr lang="nb-NO" sz="1200" b="1" dirty="0">
                        <a:solidFill>
                          <a:srgbClr val="003087"/>
                        </a:solidFill>
                      </a:endParaRPr>
                    </a:p>
                    <a:p>
                      <a:endParaRPr lang="nb-NO" sz="1200" b="1" dirty="0">
                        <a:solidFill>
                          <a:srgbClr val="003087"/>
                        </a:solidFill>
                      </a:endParaRPr>
                    </a:p>
                    <a:p>
                      <a:endParaRPr lang="nb-NO" sz="1200" b="1" dirty="0">
                        <a:solidFill>
                          <a:srgbClr val="003087"/>
                        </a:solidFill>
                      </a:endParaRPr>
                    </a:p>
                    <a:p>
                      <a:endParaRPr lang="nb-NO" sz="1200" b="1" dirty="0">
                        <a:solidFill>
                          <a:srgbClr val="003087"/>
                        </a:solidFill>
                      </a:endParaRPr>
                    </a:p>
                    <a:p>
                      <a:endParaRPr lang="nb-NO" sz="1200" b="1" dirty="0">
                        <a:solidFill>
                          <a:srgbClr val="003087"/>
                        </a:solidFill>
                      </a:endParaRPr>
                    </a:p>
                    <a:p>
                      <a:endParaRPr lang="nb-NO" sz="1200" b="1" dirty="0">
                        <a:solidFill>
                          <a:srgbClr val="003087"/>
                        </a:solidFill>
                      </a:endParaRPr>
                    </a:p>
                    <a:p>
                      <a:endParaRPr lang="nb-NO" sz="1200" b="1" dirty="0">
                        <a:solidFill>
                          <a:srgbClr val="003087"/>
                        </a:solidFill>
                      </a:endParaRPr>
                    </a:p>
                    <a:p>
                      <a:endParaRPr lang="nb-NO" sz="1200" b="1" dirty="0">
                        <a:solidFill>
                          <a:srgbClr val="003087"/>
                        </a:solidFill>
                      </a:endParaRPr>
                    </a:p>
                    <a:p>
                      <a:endParaRPr lang="nb-NO" sz="1200" b="1" dirty="0">
                        <a:solidFill>
                          <a:srgbClr val="003087"/>
                        </a:solidFill>
                      </a:endParaRPr>
                    </a:p>
                    <a:p>
                      <a:endParaRPr lang="nb-NO" sz="1200" b="1" dirty="0">
                        <a:solidFill>
                          <a:srgbClr val="003087"/>
                        </a:solidFill>
                      </a:endParaRPr>
                    </a:p>
                    <a:p>
                      <a:endParaRPr lang="nb-NO" sz="1200" b="1" dirty="0">
                        <a:solidFill>
                          <a:srgbClr val="003087"/>
                        </a:solidFill>
                      </a:endParaRPr>
                    </a:p>
                  </a:txBody>
                  <a:tcPr marL="108000" marR="108000" marT="108000" marB="108000">
                    <a:lnL>
                      <a:noFill/>
                    </a:lnL>
                    <a:lnR w="28575" cap="flat" cmpd="sng" algn="ctr">
                      <a:solidFill>
                        <a:schemeClr val="accent5">
                          <a:lumMod val="20000"/>
                          <a:lumOff val="80000"/>
                        </a:schemeClr>
                      </a:solid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7325" indent="-187325">
                        <a:buFont typeface="Arial" panose="020B0604020202020204" pitchFamily="34" charset="0"/>
                        <a:buChar char="•"/>
                        <a:tabLst/>
                      </a:pPr>
                      <a:r>
                        <a:rPr lang="nb-NO" sz="1200" b="0" dirty="0">
                          <a:solidFill>
                            <a:schemeClr val="tx1"/>
                          </a:solidFill>
                        </a:rPr>
                        <a:t>ta i bruk indikatorer utvalgt av </a:t>
                      </a:r>
                      <a:r>
                        <a:rPr lang="nb-NO" sz="1200" b="0" dirty="0" err="1">
                          <a:solidFill>
                            <a:schemeClr val="tx1"/>
                          </a:solidFill>
                        </a:rPr>
                        <a:t>RHFet</a:t>
                      </a:r>
                      <a:endParaRPr lang="nb-NO" sz="1200" b="0" dirty="0">
                        <a:solidFill>
                          <a:schemeClr val="tx1"/>
                        </a:solidFill>
                      </a:endParaRPr>
                    </a:p>
                    <a:p>
                      <a:pPr marL="187325" marR="0" lvl="0" indent="-1873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solidFill>
                          <a:effectLst/>
                          <a:latin typeface="+mn-lt"/>
                          <a:ea typeface="+mn-ea"/>
                          <a:cs typeface="+mn-cs"/>
                        </a:rPr>
                        <a:t>i utvikling av pasientforløp, prosedyrer, pasientinformasjon og lignende, tydeliggjøre hvor </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i pasientforløpene samvalg er relevant</a:t>
                      </a:r>
                    </a:p>
                  </a:txBody>
                  <a:tcPr marL="108000" marR="108000" marT="108000" marB="108000">
                    <a:lnL w="28575" cap="flat" cmpd="sng" algn="ctr">
                      <a:solidFill>
                        <a:schemeClr val="accent5">
                          <a:lumMod val="20000"/>
                          <a:lumOff val="80000"/>
                        </a:schemeClr>
                      </a:solidFill>
                      <a:prstDash val="solid"/>
                      <a:round/>
                      <a:headEnd type="none" w="med" len="med"/>
                      <a:tailEnd type="none" w="med" len="med"/>
                    </a:lnL>
                    <a:lnR w="38100" cap="flat" cmpd="sng" algn="ctr">
                      <a:no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7325" lvl="0" indent="-187325">
                        <a:spcBef>
                          <a:spcPts val="0"/>
                        </a:spcBef>
                        <a:spcAft>
                          <a:spcPts val="0"/>
                        </a:spcAft>
                        <a:buFont typeface="Arial" panose="020B0604020202020204" pitchFamily="34" charset="0"/>
                        <a:buChar char="•"/>
                        <a:tabLst/>
                      </a:pPr>
                      <a:r>
                        <a:rPr lang="nb-NO" sz="1200" kern="1200" dirty="0">
                          <a:solidFill>
                            <a:schemeClr val="tx1"/>
                          </a:solidFill>
                          <a:effectLst/>
                          <a:latin typeface="+mn-lt"/>
                          <a:ea typeface="+mn-ea"/>
                          <a:cs typeface="+mn-cs"/>
                        </a:rPr>
                        <a:t>arbeide for at samvalg inngår i brukerundersøkelser regionalt / nasjonalt</a:t>
                      </a:r>
                    </a:p>
                    <a:p>
                      <a:pPr marL="187325" lvl="0" indent="-187325">
                        <a:spcBef>
                          <a:spcPts val="0"/>
                        </a:spcBef>
                        <a:spcAft>
                          <a:spcPts val="0"/>
                        </a:spcAft>
                        <a:buFont typeface="Arial" panose="020B0604020202020204" pitchFamily="34" charset="0"/>
                        <a:buChar char="•"/>
                        <a:tabLst/>
                      </a:pPr>
                      <a:r>
                        <a:rPr lang="nb-NO" sz="1200" kern="1200" dirty="0">
                          <a:solidFill>
                            <a:schemeClr val="tx1"/>
                          </a:solidFill>
                          <a:effectLst/>
                          <a:latin typeface="+mn-lt"/>
                          <a:ea typeface="+mn-ea"/>
                          <a:cs typeface="+mn-cs"/>
                        </a:rPr>
                        <a:t>i samarbeid med foretakene og i tråd med foreliggende gevinstrealiseringsplan definere hvilke indikatorer og måleverktøy som kan benyttes i arbeidet med </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samvalg, herunder:</a:t>
                      </a:r>
                    </a:p>
                    <a:p>
                      <a:pPr marL="504000" lvl="2" indent="-180000">
                        <a:spcBef>
                          <a:spcPts val="0"/>
                        </a:spcBef>
                        <a:spcAft>
                          <a:spcPts val="0"/>
                        </a:spcAft>
                        <a:buFont typeface="Arial" panose="020B0604020202020204" pitchFamily="34" charset="0"/>
                        <a:buChar char="•"/>
                        <a:tabLst/>
                      </a:pPr>
                      <a:r>
                        <a:rPr lang="nb-NO" sz="1000" kern="1200" dirty="0">
                          <a:solidFill>
                            <a:schemeClr val="tx1"/>
                          </a:solidFill>
                          <a:effectLst/>
                          <a:latin typeface="+mn-lt"/>
                          <a:ea typeface="+mn-ea"/>
                          <a:cs typeface="+mn-cs"/>
                        </a:rPr>
                        <a:t>omfang av innfridde kompetansekrav innen samvalg </a:t>
                      </a:r>
                    </a:p>
                    <a:p>
                      <a:pPr marL="504000" lvl="2" indent="-180000">
                        <a:spcBef>
                          <a:spcPts val="0"/>
                        </a:spcBef>
                        <a:spcAft>
                          <a:spcPts val="0"/>
                        </a:spcAft>
                        <a:buFont typeface="Arial" panose="020B0604020202020204" pitchFamily="34" charset="0"/>
                        <a:buChar char="•"/>
                        <a:tabLst/>
                      </a:pPr>
                      <a:r>
                        <a:rPr lang="nb-NO" sz="1000" kern="1200" dirty="0">
                          <a:solidFill>
                            <a:schemeClr val="tx1"/>
                          </a:solidFill>
                          <a:effectLst/>
                          <a:latin typeface="+mn-lt"/>
                          <a:ea typeface="+mn-ea"/>
                          <a:cs typeface="+mn-cs"/>
                        </a:rPr>
                        <a:t>antall utviklede </a:t>
                      </a:r>
                      <a:r>
                        <a:rPr lang="nb-NO" sz="1000" kern="1200" dirty="0" err="1">
                          <a:solidFill>
                            <a:schemeClr val="tx1"/>
                          </a:solidFill>
                          <a:effectLst/>
                          <a:latin typeface="+mn-lt"/>
                          <a:ea typeface="+mn-ea"/>
                          <a:cs typeface="+mn-cs"/>
                        </a:rPr>
                        <a:t>samvalgsverktøy</a:t>
                      </a:r>
                      <a:r>
                        <a:rPr lang="nb-NO" sz="1000" kern="1200" dirty="0">
                          <a:solidFill>
                            <a:schemeClr val="tx1"/>
                          </a:solidFill>
                          <a:effectLst/>
                          <a:latin typeface="+mn-lt"/>
                          <a:ea typeface="+mn-ea"/>
                          <a:cs typeface="+mn-cs"/>
                        </a:rPr>
                        <a:t> </a:t>
                      </a:r>
                    </a:p>
                    <a:p>
                      <a:pPr marL="504000" lvl="2" indent="-180000">
                        <a:spcBef>
                          <a:spcPts val="0"/>
                        </a:spcBef>
                        <a:spcAft>
                          <a:spcPts val="0"/>
                        </a:spcAft>
                        <a:buFont typeface="Arial" panose="020B0604020202020204" pitchFamily="34" charset="0"/>
                        <a:buChar char="•"/>
                        <a:tabLst/>
                      </a:pPr>
                      <a:r>
                        <a:rPr lang="nb-NO" sz="1000" kern="1200" dirty="0">
                          <a:solidFill>
                            <a:schemeClr val="tx1"/>
                          </a:solidFill>
                          <a:effectLst/>
                          <a:latin typeface="+mn-lt"/>
                          <a:ea typeface="+mn-ea"/>
                          <a:cs typeface="+mn-cs"/>
                        </a:rPr>
                        <a:t>i hvilken grad </a:t>
                      </a:r>
                      <a:r>
                        <a:rPr lang="nb-NO" sz="1000" kern="1200" dirty="0" err="1">
                          <a:solidFill>
                            <a:schemeClr val="tx1"/>
                          </a:solidFill>
                          <a:effectLst/>
                          <a:latin typeface="+mn-lt"/>
                          <a:ea typeface="+mn-ea"/>
                          <a:cs typeface="+mn-cs"/>
                        </a:rPr>
                        <a:t>Helsenorges</a:t>
                      </a:r>
                      <a:r>
                        <a:rPr lang="nb-NO" sz="1000" kern="1200" dirty="0">
                          <a:solidFill>
                            <a:schemeClr val="tx1"/>
                          </a:solidFill>
                          <a:effectLst/>
                          <a:latin typeface="+mn-lt"/>
                          <a:ea typeface="+mn-ea"/>
                          <a:cs typeface="+mn-cs"/>
                        </a:rPr>
                        <a:t> og Helse Sør-Østs </a:t>
                      </a:r>
                      <a:r>
                        <a:rPr lang="nb-NO" sz="1000" kern="1200" dirty="0" err="1">
                          <a:solidFill>
                            <a:schemeClr val="tx1"/>
                          </a:solidFill>
                          <a:effectLst/>
                          <a:latin typeface="+mn-lt"/>
                          <a:ea typeface="+mn-ea"/>
                          <a:cs typeface="+mn-cs"/>
                        </a:rPr>
                        <a:t>samvalgsverktøy</a:t>
                      </a:r>
                      <a:r>
                        <a:rPr lang="nb-NO" sz="1000" kern="1200" dirty="0">
                          <a:solidFill>
                            <a:schemeClr val="tx1"/>
                          </a:solidFill>
                          <a:effectLst/>
                          <a:latin typeface="+mn-lt"/>
                          <a:ea typeface="+mn-ea"/>
                          <a:cs typeface="+mn-cs"/>
                        </a:rPr>
                        <a:t> blir benyttet </a:t>
                      </a:r>
                    </a:p>
                    <a:p>
                      <a:pPr marL="504000" lvl="2" indent="-180000">
                        <a:spcBef>
                          <a:spcPts val="0"/>
                        </a:spcBef>
                        <a:spcAft>
                          <a:spcPts val="0"/>
                        </a:spcAft>
                        <a:buFont typeface="Arial" panose="020B0604020202020204" pitchFamily="34" charset="0"/>
                        <a:buChar char="•"/>
                        <a:tabLst/>
                      </a:pPr>
                      <a:r>
                        <a:rPr lang="nb-NO" sz="1000" kern="1200" dirty="0">
                          <a:solidFill>
                            <a:schemeClr val="tx1"/>
                          </a:solidFill>
                          <a:effectLst/>
                          <a:latin typeface="+mn-lt"/>
                          <a:ea typeface="+mn-ea"/>
                          <a:cs typeface="+mn-cs"/>
                        </a:rPr>
                        <a:t>omfang og kvalitet av pasientinvolvering i beslutninger, blant annet målt som </a:t>
                      </a:r>
                      <a:br>
                        <a:rPr lang="nb-NO" sz="1000" kern="1200" dirty="0">
                          <a:solidFill>
                            <a:schemeClr val="tx1"/>
                          </a:solidFill>
                          <a:effectLst/>
                          <a:latin typeface="+mn-lt"/>
                          <a:ea typeface="+mn-ea"/>
                          <a:cs typeface="+mn-cs"/>
                        </a:rPr>
                      </a:br>
                      <a:r>
                        <a:rPr lang="nb-NO" sz="1000" kern="1200" dirty="0">
                          <a:solidFill>
                            <a:schemeClr val="tx1"/>
                          </a:solidFill>
                          <a:effectLst/>
                          <a:latin typeface="+mn-lt"/>
                          <a:ea typeface="+mn-ea"/>
                          <a:cs typeface="+mn-cs"/>
                        </a:rPr>
                        <a:t>pasientopplevd samvalg, i lokale, regionale og nasjonale brukererfaringsundersøkelser (eksempelvis SMS-evalueringer)</a:t>
                      </a:r>
                    </a:p>
                    <a:p>
                      <a:pPr marL="504000" lvl="2" indent="-180000">
                        <a:spcBef>
                          <a:spcPts val="0"/>
                        </a:spcBef>
                        <a:spcAft>
                          <a:spcPts val="0"/>
                        </a:spcAft>
                        <a:buFont typeface="Arial" panose="020B0604020202020204" pitchFamily="34" charset="0"/>
                        <a:buChar char="•"/>
                        <a:tabLst/>
                      </a:pPr>
                      <a:r>
                        <a:rPr lang="nb-NO" sz="1000" kern="1200" dirty="0">
                          <a:solidFill>
                            <a:schemeClr val="tx1"/>
                          </a:solidFill>
                          <a:effectLst/>
                          <a:latin typeface="+mn-lt"/>
                          <a:ea typeface="+mn-ea"/>
                          <a:cs typeface="+mn-cs"/>
                        </a:rPr>
                        <a:t>flere oppnår sin foretrukne rolle i samvalg </a:t>
                      </a:r>
                    </a:p>
                    <a:p>
                      <a:pPr marL="504000" lvl="2" indent="-180000">
                        <a:spcBef>
                          <a:spcPts val="0"/>
                        </a:spcBef>
                        <a:spcAft>
                          <a:spcPts val="0"/>
                        </a:spcAft>
                        <a:buFont typeface="Arial" panose="020B0604020202020204" pitchFamily="34" charset="0"/>
                        <a:buChar char="•"/>
                        <a:tabLst/>
                      </a:pPr>
                      <a:r>
                        <a:rPr lang="nb-NO" sz="1000" kern="1200" dirty="0">
                          <a:solidFill>
                            <a:schemeClr val="tx1"/>
                          </a:solidFill>
                          <a:effectLst/>
                          <a:latin typeface="+mn-lt"/>
                          <a:ea typeface="+mn-ea"/>
                          <a:cs typeface="+mn-cs"/>
                        </a:rPr>
                        <a:t>økt helsekompetanse </a:t>
                      </a:r>
                    </a:p>
                    <a:p>
                      <a:pPr marL="187325" lvl="0" indent="-187325">
                        <a:spcBef>
                          <a:spcPts val="0"/>
                        </a:spcBef>
                        <a:spcAft>
                          <a:spcPts val="0"/>
                        </a:spcAft>
                        <a:buFont typeface="Arial" panose="020B0604020202020204" pitchFamily="34" charset="0"/>
                        <a:buChar char="•"/>
                        <a:tabLst/>
                      </a:pPr>
                      <a:r>
                        <a:rPr lang="nb-NO" sz="1200" kern="1200" dirty="0">
                          <a:solidFill>
                            <a:schemeClr val="tx1"/>
                          </a:solidFill>
                          <a:effectLst/>
                          <a:latin typeface="+mn-lt"/>
                          <a:ea typeface="+mn-ea"/>
                          <a:cs typeface="+mn-cs"/>
                        </a:rPr>
                        <a:t>støtte opp under </a:t>
                      </a:r>
                      <a:r>
                        <a:rPr lang="nb-NO" sz="1200" kern="1200" dirty="0" err="1">
                          <a:solidFill>
                            <a:schemeClr val="tx1"/>
                          </a:solidFill>
                          <a:effectLst/>
                          <a:latin typeface="+mn-lt"/>
                          <a:ea typeface="+mn-ea"/>
                          <a:cs typeface="+mn-cs"/>
                        </a:rPr>
                        <a:t>samvalgsrelevante</a:t>
                      </a:r>
                      <a:r>
                        <a:rPr lang="nb-NO" sz="1200" kern="1200" dirty="0">
                          <a:solidFill>
                            <a:schemeClr val="tx1"/>
                          </a:solidFill>
                          <a:effectLst/>
                          <a:latin typeface="+mn-lt"/>
                          <a:ea typeface="+mn-ea"/>
                          <a:cs typeface="+mn-cs"/>
                        </a:rPr>
                        <a:t> indikatorer som allerede er i bruk i foretakene</a:t>
                      </a:r>
                    </a:p>
                    <a:p>
                      <a:pPr marL="187325" marR="0" lvl="0" indent="-1873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solidFill>
                          <a:effectLst/>
                          <a:latin typeface="+mn-lt"/>
                          <a:ea typeface="+mn-ea"/>
                          <a:cs typeface="+mn-cs"/>
                        </a:rPr>
                        <a:t>tydeliggjøre hvor samvalg er relevant i pasientforløp, pakkeforløp og pasientinformasjon, først for 10-15 prioriterte tilstander/pasientgrupper, </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senere også andre grupper</a:t>
                      </a:r>
                    </a:p>
                  </a:txBody>
                  <a:tcPr marL="108000" marR="108000" marT="108000" marB="108000">
                    <a:lnL w="38100" cap="flat" cmpd="sng" algn="ctr">
                      <a:noFill/>
                      <a:prstDash val="solid"/>
                      <a:round/>
                      <a:headEnd type="none" w="med" len="med"/>
                      <a:tailEnd type="none" w="med" len="med"/>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3932733686"/>
                  </a:ext>
                </a:extLst>
              </a:tr>
            </a:tbl>
          </a:graphicData>
        </a:graphic>
      </p:graphicFrame>
      <p:sp>
        <p:nvSpPr>
          <p:cNvPr id="2" name="Plassholder for innhold 1">
            <a:extLst>
              <a:ext uri="{FF2B5EF4-FFF2-40B4-BE49-F238E27FC236}">
                <a16:creationId xmlns:a16="http://schemas.microsoft.com/office/drawing/2014/main" id="{1D5C4403-9A6E-7A46-9D2E-89901A3B0C4F}"/>
              </a:ext>
            </a:extLst>
          </p:cNvPr>
          <p:cNvSpPr>
            <a:spLocks noGrp="1" noRot="1" noMove="1" noResize="1" noEditPoints="1" noAdjustHandles="1" noChangeArrowheads="1" noChangeShapeType="1"/>
          </p:cNvSpPr>
          <p:nvPr>
            <p:ph idx="14"/>
          </p:nvPr>
        </p:nvSpPr>
        <p:spPr>
          <a:xfrm>
            <a:off x="1620000" y="1440000"/>
            <a:ext cx="7793935" cy="632092"/>
          </a:xfrm>
        </p:spPr>
        <p:txBody>
          <a:bodyPr lIns="0" tIns="0" rIns="0" bIns="0">
            <a:noAutofit/>
          </a:bodyPr>
          <a:lstStyle/>
          <a:p>
            <a:pPr marL="0" indent="0">
              <a:lnSpc>
                <a:spcPct val="100000"/>
              </a:lnSpc>
              <a:spcBef>
                <a:spcPts val="0"/>
              </a:spcBef>
              <a:buNone/>
            </a:pPr>
            <a:r>
              <a:rPr lang="nb-NO" sz="2000" dirty="0"/>
              <a:t>Indikatorer lagt på et realistisk nivå skal følge utviklingen og måle effekten av tiltakene, inkludert bruken av </a:t>
            </a:r>
            <a:r>
              <a:rPr lang="nb-NO" sz="2000" dirty="0" err="1"/>
              <a:t>samvalgsverktøy</a:t>
            </a:r>
            <a:r>
              <a:rPr lang="nb-NO" sz="2000" dirty="0"/>
              <a:t>, for å støtte innføringen.</a:t>
            </a:r>
          </a:p>
        </p:txBody>
      </p:sp>
      <p:sp>
        <p:nvSpPr>
          <p:cNvPr id="3" name="Tittel 2">
            <a:extLst>
              <a:ext uri="{FF2B5EF4-FFF2-40B4-BE49-F238E27FC236}">
                <a16:creationId xmlns:a16="http://schemas.microsoft.com/office/drawing/2014/main" id="{4727F522-D327-EC40-8C10-4AEEDAFDCB0D}"/>
              </a:ext>
            </a:extLst>
          </p:cNvPr>
          <p:cNvSpPr>
            <a:spLocks noGrp="1" noRot="1" noMove="1" noResize="1" noEditPoints="1" noAdjustHandles="1" noChangeArrowheads="1" noChangeShapeType="1"/>
          </p:cNvSpPr>
          <p:nvPr>
            <p:ph type="title"/>
          </p:nvPr>
        </p:nvSpPr>
        <p:spPr>
          <a:xfrm>
            <a:off x="1620000" y="522000"/>
            <a:ext cx="9882809" cy="722894"/>
          </a:xfrm>
        </p:spPr>
        <p:txBody>
          <a:bodyPr lIns="0" tIns="0" rIns="0" bIns="0" anchor="t" anchorCtr="0">
            <a:noAutofit/>
          </a:bodyPr>
          <a:lstStyle/>
          <a:p>
            <a:r>
              <a:rPr lang="nb-NO" sz="4800" dirty="0">
                <a:solidFill>
                  <a:schemeClr val="accent5">
                    <a:lumMod val="75000"/>
                  </a:schemeClr>
                </a:solidFill>
              </a:rPr>
              <a:t>Ta i bruk støttesystemer I</a:t>
            </a:r>
          </a:p>
        </p:txBody>
      </p:sp>
      <p:sp>
        <p:nvSpPr>
          <p:cNvPr id="5" name="Ellipse 3">
            <a:extLst>
              <a:ext uri="{FF2B5EF4-FFF2-40B4-BE49-F238E27FC236}">
                <a16:creationId xmlns:a16="http://schemas.microsoft.com/office/drawing/2014/main" id="{D23C075E-6131-5C01-F31E-66ADBAF2E775}"/>
              </a:ext>
            </a:extLst>
          </p:cNvPr>
          <p:cNvSpPr>
            <a:spLocks noGrp="1" noRot="1" noMove="1" noResize="1" noEditPoints="1" noAdjustHandles="1" noChangeArrowheads="1" noChangeShapeType="1"/>
          </p:cNvSpPr>
          <p:nvPr/>
        </p:nvSpPr>
        <p:spPr>
          <a:xfrm>
            <a:off x="360000" y="360000"/>
            <a:ext cx="900000" cy="9000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pPr algn="ctr"/>
            <a:r>
              <a:rPr lang="nb-NO" sz="4800" b="1" dirty="0">
                <a:solidFill>
                  <a:srgbClr val="FFFFFF"/>
                </a:solidFill>
              </a:rPr>
              <a:t>4</a:t>
            </a:r>
          </a:p>
        </p:txBody>
      </p:sp>
    </p:spTree>
    <p:extLst>
      <p:ext uri="{BB962C8B-B14F-4D97-AF65-F5344CB8AC3E}">
        <p14:creationId xmlns:p14="http://schemas.microsoft.com/office/powerpoint/2010/main" val="723088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69DC3E8-5073-47DA-4A66-79AEB841E17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2000"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pic>
        <p:nvPicPr>
          <p:cNvPr id="16" name="Bilde 3">
            <a:extLst>
              <a:ext uri="{FF2B5EF4-FFF2-40B4-BE49-F238E27FC236}">
                <a16:creationId xmlns:a16="http://schemas.microsoft.com/office/drawing/2014/main" id="{0EBA4DB8-6F6E-18D0-A01C-E3A01A17EC7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964738" y="6433003"/>
            <a:ext cx="1386840" cy="288125"/>
          </a:xfrm>
          <a:prstGeom prst="rect">
            <a:avLst/>
          </a:prstGeom>
        </p:spPr>
      </p:pic>
      <p:sp>
        <p:nvSpPr>
          <p:cNvPr id="3" name="Slide Number Placeholder 2">
            <a:extLst>
              <a:ext uri="{FF2B5EF4-FFF2-40B4-BE49-F238E27FC236}">
                <a16:creationId xmlns:a16="http://schemas.microsoft.com/office/drawing/2014/main" id="{F189C79E-939F-1893-387B-E97A98FB3D01}"/>
              </a:ext>
            </a:extLst>
          </p:cNvPr>
          <p:cNvSpPr>
            <a:spLocks noGrp="1" noRot="1" noMove="1" noResize="1" noEditPoints="1" noAdjustHandles="1" noChangeArrowheads="1" noChangeShapeType="1"/>
          </p:cNvSpPr>
          <p:nvPr>
            <p:ph type="sldNum" sz="quarter" idx="16"/>
          </p:nvPr>
        </p:nvSpPr>
        <p:spPr/>
        <p:txBody>
          <a:bodyPr/>
          <a:lstStyle/>
          <a:p>
            <a:fld id="{9FB0A734-4DA5-424C-AAEC-82F5F62A0161}" type="slidenum">
              <a:rPr lang="nb-NO" smtClean="0"/>
              <a:pPr/>
              <a:t>13</a:t>
            </a:fld>
            <a:endParaRPr lang="nb-NO" dirty="0"/>
          </a:p>
        </p:txBody>
      </p:sp>
      <p:sp>
        <p:nvSpPr>
          <p:cNvPr id="2" name="Footer Placeholder 3">
            <a:extLst>
              <a:ext uri="{FF2B5EF4-FFF2-40B4-BE49-F238E27FC236}">
                <a16:creationId xmlns:a16="http://schemas.microsoft.com/office/drawing/2014/main" id="{424451D4-B42F-580C-9AC6-4C81D10CAF6E}"/>
              </a:ext>
            </a:extLst>
          </p:cNvPr>
          <p:cNvSpPr>
            <a:spLocks noGrp="1" noRot="1" noMove="1" noResize="1" noEditPoints="1" noAdjustHandles="1" noChangeArrowheads="1" noChangeShapeType="1"/>
          </p:cNvSpPr>
          <p:nvPr>
            <p:ph type="ftr" sz="quarter" idx="15"/>
          </p:nvPr>
        </p:nvSpPr>
        <p:spPr>
          <a:xfrm>
            <a:off x="720000" y="6433350"/>
            <a:ext cx="2826282" cy="288125"/>
          </a:xfrm>
        </p:spPr>
        <p:txBody>
          <a:bodyPr/>
          <a:lstStyle/>
          <a:p>
            <a:pPr algn="l"/>
            <a:r>
              <a:rPr lang="en-GB" b="0" dirty="0" err="1">
                <a:solidFill>
                  <a:srgbClr val="1F497D"/>
                </a:solidFill>
              </a:rPr>
              <a:t>Delstrategi</a:t>
            </a:r>
            <a:r>
              <a:rPr lang="en-GB" b="0" dirty="0">
                <a:solidFill>
                  <a:srgbClr val="1F497D"/>
                </a:solidFill>
              </a:rPr>
              <a:t> for </a:t>
            </a:r>
            <a:r>
              <a:rPr lang="en-GB" b="0" dirty="0" err="1">
                <a:solidFill>
                  <a:srgbClr val="1F497D"/>
                </a:solidFill>
              </a:rPr>
              <a:t>innføring</a:t>
            </a:r>
            <a:r>
              <a:rPr lang="en-GB" b="0" dirty="0">
                <a:solidFill>
                  <a:srgbClr val="1F497D"/>
                </a:solidFill>
              </a:rPr>
              <a:t> </a:t>
            </a:r>
            <a:r>
              <a:rPr lang="en-GB" b="0" dirty="0" err="1">
                <a:solidFill>
                  <a:srgbClr val="1F497D"/>
                </a:solidFill>
              </a:rPr>
              <a:t>av</a:t>
            </a:r>
            <a:r>
              <a:rPr lang="en-GB" b="0" dirty="0">
                <a:solidFill>
                  <a:srgbClr val="1F497D"/>
                </a:solidFill>
              </a:rPr>
              <a:t> samvalg</a:t>
            </a:r>
            <a:endParaRPr lang="nb-NO" dirty="0"/>
          </a:p>
        </p:txBody>
      </p:sp>
      <p:graphicFrame>
        <p:nvGraphicFramePr>
          <p:cNvPr id="11" name="Tabell 4">
            <a:extLst>
              <a:ext uri="{FF2B5EF4-FFF2-40B4-BE49-F238E27FC236}">
                <a16:creationId xmlns:a16="http://schemas.microsoft.com/office/drawing/2014/main" id="{4F863280-5959-30F1-51E9-7E07723741EC}"/>
              </a:ext>
            </a:extLst>
          </p:cNvPr>
          <p:cNvGraphicFramePr>
            <a:graphicFrameLocks/>
          </p:cNvGraphicFramePr>
          <p:nvPr>
            <p:extLst>
              <p:ext uri="{D42A27DB-BD31-4B8C-83A1-F6EECF244321}">
                <p14:modId xmlns:p14="http://schemas.microsoft.com/office/powerpoint/2010/main" val="1712219760"/>
              </p:ext>
            </p:extLst>
          </p:nvPr>
        </p:nvGraphicFramePr>
        <p:xfrm>
          <a:off x="360000" y="1441820"/>
          <a:ext cx="11520000" cy="4888800"/>
        </p:xfrm>
        <a:graphic>
          <a:graphicData uri="http://schemas.openxmlformats.org/drawingml/2006/table">
            <a:tbl>
              <a:tblPr firstRow="1" bandRow="1">
                <a:tableStyleId>{2D5ABB26-0587-4C30-8999-92F81FD0307C}</a:tableStyleId>
              </a:tblPr>
              <a:tblGrid>
                <a:gridCol w="1800000">
                  <a:extLst>
                    <a:ext uri="{9D8B030D-6E8A-4147-A177-3AD203B41FA5}">
                      <a16:colId xmlns:a16="http://schemas.microsoft.com/office/drawing/2014/main" val="1289008748"/>
                    </a:ext>
                  </a:extLst>
                </a:gridCol>
                <a:gridCol w="4608000">
                  <a:extLst>
                    <a:ext uri="{9D8B030D-6E8A-4147-A177-3AD203B41FA5}">
                      <a16:colId xmlns:a16="http://schemas.microsoft.com/office/drawing/2014/main" val="2923821891"/>
                    </a:ext>
                  </a:extLst>
                </a:gridCol>
                <a:gridCol w="5112000">
                  <a:extLst>
                    <a:ext uri="{9D8B030D-6E8A-4147-A177-3AD203B41FA5}">
                      <a16:colId xmlns:a16="http://schemas.microsoft.com/office/drawing/2014/main" val="3917102901"/>
                    </a:ext>
                  </a:extLst>
                </a:gridCol>
              </a:tblGrid>
              <a:tr h="583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200" b="1" i="0" u="none" strike="noStrike" kern="1200" cap="none" spc="0" normalizeH="0" baseline="0" noProof="0" dirty="0">
                          <a:ln>
                            <a:noFill/>
                          </a:ln>
                          <a:solidFill>
                            <a:srgbClr val="003087"/>
                          </a:solidFill>
                          <a:effectLst/>
                          <a:uLnTx/>
                          <a:uFillTx/>
                          <a:latin typeface="+mn-lt"/>
                          <a:ea typeface="+mn-ea"/>
                          <a:cs typeface="+mn-cs"/>
                        </a:rPr>
                        <a:t>                         </a:t>
                      </a:r>
                      <a:endParaRPr kumimoji="0" lang="en-NO" sz="2200" b="1" i="0" u="none" strike="noStrike" kern="1200" cap="none" spc="0" normalizeH="0" baseline="0" noProof="0" dirty="0">
                        <a:ln>
                          <a:noFill/>
                        </a:ln>
                        <a:solidFill>
                          <a:srgbClr val="003087"/>
                        </a:solidFill>
                        <a:effectLst/>
                        <a:uLnTx/>
                        <a:uFillTx/>
                        <a:latin typeface="+mn-lt"/>
                        <a:ea typeface="+mn-ea"/>
                        <a:cs typeface="+mn-cs"/>
                      </a:endParaRPr>
                    </a:p>
                  </a:txBody>
                  <a:tcPr marL="108000" marR="108000" marT="108000" marB="108000">
                    <a:lnL>
                      <a:noFill/>
                    </a:lnL>
                    <a:lnR w="38100" cap="flat" cmpd="sng" algn="ctr">
                      <a:noFill/>
                      <a:prstDash val="solid"/>
                      <a:round/>
                      <a:headEnd type="none" w="med" len="med"/>
                      <a:tailEnd type="none" w="med" len="med"/>
                    </a:lnR>
                    <a:lnT>
                      <a:noFill/>
                    </a:lnT>
                    <a:lnB w="28575"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kumimoji="0" lang="en-NO" sz="2200" b="1" i="0" u="none" strike="noStrike" kern="1200" cap="none" spc="0" normalizeH="0" baseline="0" noProof="0" dirty="0">
                          <a:ln>
                            <a:noFill/>
                          </a:ln>
                          <a:solidFill>
                            <a:srgbClr val="003087"/>
                          </a:solidFill>
                          <a:effectLst/>
                          <a:uLnTx/>
                          <a:uFillTx/>
                          <a:latin typeface="+mn-lt"/>
                          <a:ea typeface="+mn-ea"/>
                          <a:cs typeface="+mn-cs"/>
                        </a:rPr>
                        <a:t>HF</a:t>
                      </a:r>
                      <a:endParaRPr dirty="0"/>
                    </a:p>
                  </a:txBody>
                  <a:tcPr marL="108000" marR="108000" marT="108000" marB="108000">
                    <a:lnL>
                      <a:noFill/>
                    </a:lnL>
                    <a:lnR w="38100" cap="flat" cmpd="sng" algn="ctr">
                      <a:noFill/>
                      <a:prstDash val="solid"/>
                      <a:round/>
                      <a:headEnd type="none" w="med" len="med"/>
                      <a:tailEnd type="none" w="med" len="med"/>
                    </a:lnR>
                    <a:lnT>
                      <a:noFill/>
                    </a:lnT>
                    <a:lnB w="28575"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O" sz="2000" b="1" i="0" u="none" strike="noStrike" kern="1200" cap="none" spc="0" normalizeH="0" baseline="0" noProof="0" dirty="0">
                          <a:ln>
                            <a:noFill/>
                          </a:ln>
                          <a:solidFill>
                            <a:srgbClr val="003087"/>
                          </a:solidFill>
                          <a:effectLst/>
                          <a:uLnTx/>
                          <a:uFillTx/>
                          <a:latin typeface="+mn-lt"/>
                          <a:ea typeface="+mn-ea"/>
                          <a:cs typeface="+mn-cs"/>
                        </a:rPr>
                        <a:t>RHF</a:t>
                      </a:r>
                    </a:p>
                  </a:txBody>
                  <a:tcPr marL="108000" marR="108000" marT="108000" marB="108000">
                    <a:lnL w="38100" cap="flat" cmpd="sng" algn="ctr">
                      <a:noFill/>
                      <a:prstDash val="solid"/>
                      <a:round/>
                      <a:headEnd type="none" w="med" len="med"/>
                      <a:tailEnd type="none" w="med" len="med"/>
                    </a:lnL>
                    <a:lnR>
                      <a:noFill/>
                    </a:lnR>
                    <a:lnT>
                      <a:noFill/>
                    </a:lnT>
                    <a:lnB w="28575"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602879171"/>
                  </a:ext>
                </a:extLst>
              </a:tr>
              <a:tr h="58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solidFill>
                            <a:srgbClr val="003087"/>
                          </a:solidFill>
                        </a:rPr>
                        <a:t>Påminnelser</a:t>
                      </a:r>
                    </a:p>
                    <a:p>
                      <a:endParaRPr lang="nb-NO" sz="1200" b="1" dirty="0">
                        <a:solidFill>
                          <a:srgbClr val="003087"/>
                        </a:solidFill>
                      </a:endParaRPr>
                    </a:p>
                  </a:txBody>
                  <a:tcPr marL="108000" marR="108000" marT="108000" marB="108000">
                    <a:lnL>
                      <a:noFill/>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7325" marR="0" lvl="0" indent="-1873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solidFill>
                          <a:effectLst/>
                          <a:latin typeface="+mn-lt"/>
                          <a:ea typeface="+mn-ea"/>
                          <a:cs typeface="+mn-cs"/>
                        </a:rPr>
                        <a:t>dersom beslutning om enkel funksjonalitet for å dokumentere samvalg som fast rutine i journal/epikrise blir tatt, innføre denne</a:t>
                      </a:r>
                    </a:p>
                  </a:txBody>
                  <a:tcPr marL="108000" marR="108000" marT="108000" marB="108000">
                    <a:lnL w="28575" cap="flat" cmpd="sng" algn="ctr">
                      <a:solidFill>
                        <a:schemeClr val="accent5">
                          <a:lumMod val="20000"/>
                          <a:lumOff val="80000"/>
                        </a:schemeClr>
                      </a:solid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7325" marR="0" lvl="0" indent="-1873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solidFill>
                          <a:effectLst/>
                          <a:latin typeface="+mn-lt"/>
                          <a:ea typeface="+mn-ea"/>
                          <a:cs typeface="+mn-cs"/>
                        </a:rPr>
                        <a:t>etter vurdering, utrede hvor vidt enkel funksjonalitet for å dokumentere samvalg som fast rutine i journal/epikrise kan utvikles og deretter vurdere om denne skal innføres i foretak/sykehus</a:t>
                      </a:r>
                    </a:p>
                  </a:txBody>
                  <a:tcPr marL="108000" marR="108000" marT="108000" marB="108000">
                    <a:lnL w="38100" cap="flat" cmpd="sng" algn="ctr">
                      <a:noFill/>
                      <a:prstDash val="solid"/>
                      <a:round/>
                      <a:headEnd type="none" w="med" len="med"/>
                      <a:tailEnd type="none" w="med" len="med"/>
                    </a:lnL>
                    <a:lnR>
                      <a:noFill/>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141256792"/>
                  </a:ext>
                </a:extLst>
              </a:tr>
              <a:tr h="1512000">
                <a:tc>
                  <a:txBody>
                    <a:bodyPr/>
                    <a:lstStyle/>
                    <a:p>
                      <a:r>
                        <a:rPr lang="nb-NO" sz="1200" b="1" dirty="0" err="1">
                          <a:solidFill>
                            <a:srgbClr val="003087"/>
                          </a:solidFill>
                        </a:rPr>
                        <a:t>Samvalgsverktøy</a:t>
                      </a:r>
                      <a:r>
                        <a:rPr lang="nb-NO" sz="1200" b="1" dirty="0">
                          <a:solidFill>
                            <a:srgbClr val="003087"/>
                          </a:solidFill>
                        </a:rPr>
                        <a:t> og pasientinformasjon </a:t>
                      </a:r>
                    </a:p>
                  </a:txBody>
                  <a:tcPr marL="108000" marR="108000" marT="108000" marB="108000">
                    <a:lnL>
                      <a:noFill/>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7325" marR="0" lvl="0" indent="-1873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solidFill>
                          <a:effectLst/>
                          <a:latin typeface="+mn-lt"/>
                          <a:ea typeface="+mn-ea"/>
                          <a:cs typeface="+mn-cs"/>
                        </a:rPr>
                        <a:t>vurdere bruk av </a:t>
                      </a:r>
                      <a:r>
                        <a:rPr lang="nb-NO" sz="1200" kern="1200" dirty="0" err="1">
                          <a:solidFill>
                            <a:schemeClr val="tx1"/>
                          </a:solidFill>
                          <a:effectLst/>
                          <a:latin typeface="+mn-lt"/>
                          <a:ea typeface="+mn-ea"/>
                          <a:cs typeface="+mn-cs"/>
                        </a:rPr>
                        <a:t>Helsenorges</a:t>
                      </a:r>
                      <a:r>
                        <a:rPr lang="nb-NO" sz="1200" kern="1200" dirty="0">
                          <a:solidFill>
                            <a:schemeClr val="tx1"/>
                          </a:solidFill>
                          <a:effectLst/>
                          <a:latin typeface="+mn-lt"/>
                          <a:ea typeface="+mn-ea"/>
                          <a:cs typeface="+mn-cs"/>
                        </a:rPr>
                        <a:t> samvalgsverktøy</a:t>
                      </a:r>
                    </a:p>
                    <a:p>
                      <a:pPr marL="187325" marR="0" lvl="0" indent="-1873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solidFill>
                          <a:effectLst/>
                          <a:latin typeface="+mn-lt"/>
                          <a:ea typeface="+mn-ea"/>
                          <a:cs typeface="+mn-cs"/>
                        </a:rPr>
                        <a:t>bidra til at samvalgsrelevant informasjon blir benyttet og til at den blir bygd inn i prosedyrer, og andre dokumenter</a:t>
                      </a:r>
                    </a:p>
                  </a:txBody>
                  <a:tcPr marL="108000" marR="108000" marT="108000" marB="108000">
                    <a:lnL w="28575" cap="flat" cmpd="sng" algn="ctr">
                      <a:solidFill>
                        <a:schemeClr val="accent5">
                          <a:lumMod val="20000"/>
                          <a:lumOff val="80000"/>
                        </a:schemeClr>
                      </a:solid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7325" marR="0" lvl="0" indent="-1873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noProof="0" dirty="0">
                          <a:solidFill>
                            <a:schemeClr val="tx1">
                              <a:lumMod val="75000"/>
                              <a:lumOff val="25000"/>
                            </a:schemeClr>
                          </a:solidFill>
                          <a:effectLst/>
                          <a:latin typeface="+mn-lt"/>
                          <a:ea typeface="+mn-ea"/>
                          <a:cs typeface="+mn-cs"/>
                        </a:rPr>
                        <a:t>avklare plattform for å utvikle egne samvalgsverktøy </a:t>
                      </a:r>
                      <a:r>
                        <a:rPr lang="nb-NO" sz="1200" dirty="0">
                          <a:solidFill>
                            <a:schemeClr val="tx1">
                              <a:lumMod val="75000"/>
                              <a:lumOff val="25000"/>
                            </a:schemeClr>
                          </a:solidFill>
                          <a:latin typeface="+mn-lt"/>
                          <a:cs typeface="Calibri"/>
                        </a:rPr>
                        <a:t>*</a:t>
                      </a:r>
                      <a:endParaRPr lang="nb-NO" sz="1200" kern="1200" noProof="0" dirty="0">
                        <a:solidFill>
                          <a:schemeClr val="tx1">
                            <a:lumMod val="75000"/>
                            <a:lumOff val="25000"/>
                          </a:schemeClr>
                        </a:solidFill>
                        <a:effectLst/>
                        <a:latin typeface="+mn-lt"/>
                        <a:ea typeface="+mn-ea"/>
                        <a:cs typeface="+mn-cs"/>
                      </a:endParaRPr>
                    </a:p>
                    <a:p>
                      <a:pPr marL="187325" marR="0" lvl="0" indent="-1873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noProof="0" dirty="0">
                          <a:solidFill>
                            <a:schemeClr val="tx1"/>
                          </a:solidFill>
                          <a:effectLst/>
                          <a:latin typeface="+mn-lt"/>
                          <a:ea typeface="+mn-ea"/>
                          <a:cs typeface="+mn-cs"/>
                        </a:rPr>
                        <a:t>utvikle </a:t>
                      </a:r>
                      <a:r>
                        <a:rPr lang="nb-NO" sz="1200" kern="1200" noProof="0" dirty="0" err="1">
                          <a:solidFill>
                            <a:schemeClr val="tx1"/>
                          </a:solidFill>
                          <a:effectLst/>
                          <a:latin typeface="+mn-lt"/>
                          <a:ea typeface="+mn-ea"/>
                          <a:cs typeface="+mn-cs"/>
                        </a:rPr>
                        <a:t>samvalgsapp</a:t>
                      </a:r>
                      <a:r>
                        <a:rPr lang="nb-NO" sz="1200" kern="1200" noProof="0" dirty="0">
                          <a:solidFill>
                            <a:schemeClr val="tx1"/>
                          </a:solidFill>
                          <a:effectLst/>
                          <a:latin typeface="+mn-lt"/>
                          <a:ea typeface="+mn-ea"/>
                          <a:cs typeface="+mn-cs"/>
                        </a:rPr>
                        <a:t> og innhente kunnskapsgrunnlag for denne</a:t>
                      </a:r>
                    </a:p>
                    <a:p>
                      <a:pPr marL="187325" marR="0" lvl="0" indent="-1873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noProof="0" dirty="0">
                          <a:solidFill>
                            <a:schemeClr val="tx1"/>
                          </a:solidFill>
                          <a:effectLst/>
                          <a:latin typeface="+mn-lt"/>
                          <a:ea typeface="+mn-ea"/>
                          <a:cs typeface="+mn-cs"/>
                        </a:rPr>
                        <a:t>ferdigstille veileder for innhenting av kunnskapsgrunnlag for samvalgsverktøy</a:t>
                      </a:r>
                    </a:p>
                    <a:p>
                      <a:pPr marL="187325" marR="0" lvl="0" indent="-1873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noProof="0" dirty="0">
                          <a:solidFill>
                            <a:schemeClr val="tx1"/>
                          </a:solidFill>
                          <a:effectLst/>
                          <a:latin typeface="+mn-lt"/>
                          <a:ea typeface="+mn-ea"/>
                          <a:cs typeface="+mn-cs"/>
                        </a:rPr>
                        <a:t>ferdigstille veileder for utvikling av samvalgsverktøy, inkludert konkretisering av helsedirektoratets kvalitetskrav</a:t>
                      </a:r>
                    </a:p>
                    <a:p>
                      <a:pPr marL="187325" marR="0" lvl="0" indent="-1873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noProof="0" dirty="0">
                          <a:solidFill>
                            <a:schemeClr val="tx1"/>
                          </a:solidFill>
                          <a:effectLst/>
                          <a:latin typeface="+mn-lt"/>
                          <a:ea typeface="+mn-ea"/>
                          <a:cs typeface="+mn-cs"/>
                        </a:rPr>
                        <a:t>etter vurdering, bidra til at </a:t>
                      </a:r>
                      <a:r>
                        <a:rPr lang="nb-NO" sz="1200" kern="1200" noProof="0" dirty="0" err="1">
                          <a:solidFill>
                            <a:schemeClr val="tx1"/>
                          </a:solidFill>
                          <a:effectLst/>
                          <a:latin typeface="+mn-lt"/>
                          <a:ea typeface="+mn-ea"/>
                          <a:cs typeface="+mn-cs"/>
                        </a:rPr>
                        <a:t>samvalgsverktøy</a:t>
                      </a:r>
                      <a:r>
                        <a:rPr lang="nb-NO" sz="1200" kern="1200" noProof="0" dirty="0">
                          <a:solidFill>
                            <a:schemeClr val="tx1"/>
                          </a:solidFill>
                          <a:effectLst/>
                          <a:latin typeface="+mn-lt"/>
                          <a:ea typeface="+mn-ea"/>
                          <a:cs typeface="+mn-cs"/>
                        </a:rPr>
                        <a:t> fra </a:t>
                      </a:r>
                      <a:r>
                        <a:rPr lang="nb-NO" sz="1200" kern="1200" noProof="0" dirty="0" err="1">
                          <a:solidFill>
                            <a:schemeClr val="tx1"/>
                          </a:solidFill>
                          <a:effectLst/>
                          <a:latin typeface="+mn-lt"/>
                          <a:ea typeface="+mn-ea"/>
                          <a:cs typeface="+mn-cs"/>
                        </a:rPr>
                        <a:t>helsenorge.no</a:t>
                      </a:r>
                      <a:r>
                        <a:rPr lang="nb-NO" sz="1200" kern="1200" noProof="0" dirty="0">
                          <a:solidFill>
                            <a:schemeClr val="tx1"/>
                          </a:solidFill>
                          <a:effectLst/>
                          <a:latin typeface="+mn-lt"/>
                          <a:ea typeface="+mn-ea"/>
                          <a:cs typeface="+mn-cs"/>
                        </a:rPr>
                        <a:t> benyttes, </a:t>
                      </a:r>
                      <a:br>
                        <a:rPr lang="nb-NO" sz="1200" kern="1200" noProof="0" dirty="0">
                          <a:solidFill>
                            <a:schemeClr val="tx1"/>
                          </a:solidFill>
                          <a:effectLst/>
                          <a:latin typeface="+mn-lt"/>
                          <a:ea typeface="+mn-ea"/>
                          <a:cs typeface="+mn-cs"/>
                        </a:rPr>
                      </a:br>
                      <a:r>
                        <a:rPr lang="nb-NO" sz="1200" kern="1200" noProof="0" dirty="0">
                          <a:solidFill>
                            <a:schemeClr val="tx1"/>
                          </a:solidFill>
                          <a:effectLst/>
                          <a:latin typeface="+mn-lt"/>
                          <a:ea typeface="+mn-ea"/>
                          <a:cs typeface="+mn-cs"/>
                        </a:rPr>
                        <a:t>herunder arbeide for at verktøy som utvikles/er utviklet har god brukervennlighet og er kvalitetssikret </a:t>
                      </a:r>
                    </a:p>
                    <a:p>
                      <a:pPr marL="187325" marR="0" lvl="0" indent="-1873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noProof="0" dirty="0">
                          <a:solidFill>
                            <a:schemeClr val="tx1"/>
                          </a:solidFill>
                          <a:effectLst/>
                          <a:latin typeface="+mn-lt"/>
                          <a:ea typeface="+mn-ea"/>
                          <a:cs typeface="+mn-cs"/>
                        </a:rPr>
                        <a:t>oversette internasjonal retningslinje for kunnskapsbasert pasientinformasjon og tilby denne nasjonalt</a:t>
                      </a:r>
                    </a:p>
                    <a:p>
                      <a:pPr marL="187325" marR="0" lvl="0" indent="-1873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noProof="0" dirty="0">
                          <a:solidFill>
                            <a:schemeClr val="tx1"/>
                          </a:solidFill>
                          <a:effectLst/>
                          <a:latin typeface="+mn-lt"/>
                          <a:ea typeface="+mn-ea"/>
                          <a:cs typeface="+mn-cs"/>
                        </a:rPr>
                        <a:t>bidra til å forbedre samvalgsrelevant pasientinformasjon som benyttes </a:t>
                      </a:r>
                      <a:br>
                        <a:rPr lang="nb-NO" sz="1200" kern="1200" noProof="0" dirty="0">
                          <a:solidFill>
                            <a:schemeClr val="tx1"/>
                          </a:solidFill>
                          <a:effectLst/>
                          <a:latin typeface="+mn-lt"/>
                          <a:ea typeface="+mn-ea"/>
                          <a:cs typeface="+mn-cs"/>
                        </a:rPr>
                      </a:br>
                      <a:r>
                        <a:rPr lang="nb-NO" sz="1200" kern="1200" noProof="0" dirty="0">
                          <a:solidFill>
                            <a:schemeClr val="tx1"/>
                          </a:solidFill>
                          <a:effectLst/>
                          <a:latin typeface="+mn-lt"/>
                          <a:ea typeface="+mn-ea"/>
                          <a:cs typeface="+mn-cs"/>
                        </a:rPr>
                        <a:t>i foretakene, først for 10–15 tilstander/pasientgrupper, senere også andre problemstillinger</a:t>
                      </a:r>
                    </a:p>
                  </a:txBody>
                  <a:tcPr marL="108000" marR="108000" marT="108000" marB="108000">
                    <a:lnL w="38100" cap="flat" cmpd="sng" algn="ctr">
                      <a:noFill/>
                      <a:prstDash val="solid"/>
                      <a:round/>
                      <a:headEnd type="none" w="med" len="med"/>
                      <a:tailEnd type="none" w="med" len="med"/>
                    </a:lnL>
                    <a:lnR>
                      <a:noFill/>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3932733686"/>
                  </a:ext>
                </a:extLst>
              </a:tr>
              <a:tr h="76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solidFill>
                            <a:srgbClr val="003087"/>
                          </a:solidFill>
                        </a:rPr>
                        <a:t>Nettverk for </a:t>
                      </a:r>
                      <a:br>
                        <a:rPr lang="nb-NO" sz="1200" b="1" dirty="0">
                          <a:solidFill>
                            <a:srgbClr val="003087"/>
                          </a:solidFill>
                        </a:rPr>
                      </a:br>
                      <a:r>
                        <a:rPr lang="nb-NO" sz="1200" b="1" dirty="0">
                          <a:solidFill>
                            <a:srgbClr val="003087"/>
                          </a:solidFill>
                        </a:rPr>
                        <a:t>instruktører og innføringskoordinatorer</a:t>
                      </a:r>
                    </a:p>
                  </a:txBody>
                  <a:tcPr marL="108000" marR="108000" marT="108000" marB="108000">
                    <a:lnL>
                      <a:noFill/>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7325" marR="0" lvl="0" indent="-1873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noProof="0" dirty="0">
                          <a:solidFill>
                            <a:schemeClr val="tx1"/>
                          </a:solidFill>
                          <a:effectLst/>
                          <a:latin typeface="+mn-lt"/>
                          <a:ea typeface="+mn-ea"/>
                          <a:cs typeface="+mn-cs"/>
                        </a:rPr>
                        <a:t>vurdere om det er hensiktsmessig å benytte eksisterende instruktører i klinisk kommunikasjon, som eksempel «Fire gode vaner»</a:t>
                      </a:r>
                    </a:p>
                  </a:txBody>
                  <a:tcPr marL="108000" marR="108000" marT="108000" marB="108000">
                    <a:lnL w="28575" cap="flat" cmpd="sng" algn="ctr">
                      <a:solidFill>
                        <a:schemeClr val="accent5">
                          <a:lumMod val="20000"/>
                          <a:lumOff val="80000"/>
                        </a:schemeClr>
                      </a:solid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7325" marR="0" lvl="0" indent="-1873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noProof="0" dirty="0">
                          <a:solidFill>
                            <a:schemeClr val="tx1"/>
                          </a:solidFill>
                          <a:effectLst/>
                          <a:latin typeface="+mn-lt"/>
                          <a:ea typeface="+mn-ea"/>
                          <a:cs typeface="+mn-cs"/>
                        </a:rPr>
                        <a:t>styrke regionalt nettverk av instruktører og innføringskoordinatorer </a:t>
                      </a:r>
                    </a:p>
                  </a:txBody>
                  <a:tcPr marL="108000" marR="108000" marT="108000" marB="108000">
                    <a:lnL w="38100" cap="flat" cmpd="sng" algn="ctr">
                      <a:noFill/>
                      <a:prstDash val="solid"/>
                      <a:round/>
                      <a:headEnd type="none" w="med" len="med"/>
                      <a:tailEnd type="none" w="med" len="med"/>
                    </a:lnL>
                    <a:lnR>
                      <a:noFill/>
                    </a:lnR>
                    <a:lnT w="28575" cap="flat" cmpd="sng" algn="ctr">
                      <a:solidFill>
                        <a:schemeClr val="accent5">
                          <a:lumMod val="20000"/>
                          <a:lumOff val="80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410335818"/>
                  </a:ext>
                </a:extLst>
              </a:tr>
            </a:tbl>
          </a:graphicData>
        </a:graphic>
      </p:graphicFrame>
      <p:sp>
        <p:nvSpPr>
          <p:cNvPr id="14" name="Tittel 2">
            <a:extLst>
              <a:ext uri="{FF2B5EF4-FFF2-40B4-BE49-F238E27FC236}">
                <a16:creationId xmlns:a16="http://schemas.microsoft.com/office/drawing/2014/main" id="{542D0C06-A4F2-6F04-C6BF-BDC682E57355}"/>
              </a:ext>
            </a:extLst>
          </p:cNvPr>
          <p:cNvSpPr>
            <a:spLocks noGrp="1" noRot="1" noMove="1" noResize="1" noEditPoints="1" noAdjustHandles="1" noChangeArrowheads="1" noChangeShapeType="1"/>
          </p:cNvSpPr>
          <p:nvPr>
            <p:ph type="title"/>
          </p:nvPr>
        </p:nvSpPr>
        <p:spPr>
          <a:xfrm>
            <a:off x="1620000" y="522000"/>
            <a:ext cx="9882809" cy="722894"/>
          </a:xfrm>
        </p:spPr>
        <p:txBody>
          <a:bodyPr lIns="0" tIns="0" rIns="0" bIns="0" anchor="t" anchorCtr="0">
            <a:noAutofit/>
          </a:bodyPr>
          <a:lstStyle/>
          <a:p>
            <a:r>
              <a:rPr lang="nb-NO" sz="4800" dirty="0">
                <a:solidFill>
                  <a:schemeClr val="accent5">
                    <a:lumMod val="75000"/>
                  </a:schemeClr>
                </a:solidFill>
              </a:rPr>
              <a:t>Ta i bruk støttesystemer II</a:t>
            </a:r>
          </a:p>
        </p:txBody>
      </p:sp>
      <p:sp>
        <p:nvSpPr>
          <p:cNvPr id="5" name="Ellipse 3">
            <a:extLst>
              <a:ext uri="{FF2B5EF4-FFF2-40B4-BE49-F238E27FC236}">
                <a16:creationId xmlns:a16="http://schemas.microsoft.com/office/drawing/2014/main" id="{FB351AA0-BD22-4D5D-787E-09AAFF64D1F0}"/>
              </a:ext>
            </a:extLst>
          </p:cNvPr>
          <p:cNvSpPr>
            <a:spLocks noGrp="1" noRot="1" noMove="1" noResize="1" noEditPoints="1" noAdjustHandles="1" noChangeArrowheads="1" noChangeShapeType="1"/>
          </p:cNvSpPr>
          <p:nvPr/>
        </p:nvSpPr>
        <p:spPr>
          <a:xfrm>
            <a:off x="360000" y="360000"/>
            <a:ext cx="900000" cy="9000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pPr algn="ctr"/>
            <a:r>
              <a:rPr lang="nb-NO" sz="4800" b="1" dirty="0">
                <a:solidFill>
                  <a:srgbClr val="FFFFFF"/>
                </a:solidFill>
              </a:rPr>
              <a:t>4</a:t>
            </a:r>
          </a:p>
        </p:txBody>
      </p:sp>
    </p:spTree>
    <p:extLst>
      <p:ext uri="{BB962C8B-B14F-4D97-AF65-F5344CB8AC3E}">
        <p14:creationId xmlns:p14="http://schemas.microsoft.com/office/powerpoint/2010/main" val="573736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C8F736F-999E-1E3B-6B61-443B9DB2174F}"/>
              </a:ext>
            </a:extLst>
          </p:cNvPr>
          <p:cNvSpPr>
            <a:spLocks noGrp="1" noRot="1" noMove="1" noResize="1" noEditPoints="1" noAdjustHandles="1" noChangeArrowheads="1" noChangeShapeType="1"/>
          </p:cNvSpPr>
          <p:nvPr>
            <p:ph type="sldNum" sz="quarter" idx="16"/>
          </p:nvPr>
        </p:nvSpPr>
        <p:spPr/>
        <p:txBody>
          <a:bodyPr/>
          <a:lstStyle/>
          <a:p>
            <a:fld id="{9FB0A734-4DA5-424C-AAEC-82F5F62A0161}" type="slidenum">
              <a:rPr lang="nb-NO" smtClean="0"/>
              <a:pPr/>
              <a:t>14</a:t>
            </a:fld>
            <a:endParaRPr lang="nb-NO" dirty="0"/>
          </a:p>
        </p:txBody>
      </p:sp>
      <p:sp>
        <p:nvSpPr>
          <p:cNvPr id="4" name="Footer Placeholder 3">
            <a:extLst>
              <a:ext uri="{FF2B5EF4-FFF2-40B4-BE49-F238E27FC236}">
                <a16:creationId xmlns:a16="http://schemas.microsoft.com/office/drawing/2014/main" id="{30B7D907-519E-6E65-3504-7A8A1CFB473E}"/>
              </a:ext>
            </a:extLst>
          </p:cNvPr>
          <p:cNvSpPr>
            <a:spLocks noGrp="1" noRot="1" noMove="1" noResize="1" noEditPoints="1" noAdjustHandles="1" noChangeArrowheads="1" noChangeShapeType="1"/>
          </p:cNvSpPr>
          <p:nvPr>
            <p:ph type="ftr" sz="quarter" idx="15"/>
          </p:nvPr>
        </p:nvSpPr>
        <p:spPr>
          <a:xfrm>
            <a:off x="720000" y="6433350"/>
            <a:ext cx="2826282" cy="288125"/>
          </a:xfrm>
        </p:spPr>
        <p:txBody>
          <a:bodyPr/>
          <a:lstStyle/>
          <a:p>
            <a:pPr algn="l"/>
            <a:r>
              <a:rPr lang="en-GB" b="0">
                <a:solidFill>
                  <a:srgbClr val="1F497D"/>
                </a:solidFill>
              </a:rPr>
              <a:t>Delstrategi for innføring av samvalg</a:t>
            </a:r>
            <a:endParaRPr lang="nb-NO" dirty="0"/>
          </a:p>
        </p:txBody>
      </p:sp>
      <p:sp>
        <p:nvSpPr>
          <p:cNvPr id="7" name="Plassholder for innhold 1">
            <a:extLst>
              <a:ext uri="{FF2B5EF4-FFF2-40B4-BE49-F238E27FC236}">
                <a16:creationId xmlns:a16="http://schemas.microsoft.com/office/drawing/2014/main" id="{8C0927E8-41E5-B540-9B27-DB3AC1B57FAB}"/>
              </a:ext>
            </a:extLst>
          </p:cNvPr>
          <p:cNvSpPr txBox="1">
            <a:spLocks noGrp="1" noRot="1" noMove="1" noResize="1" noEditPoints="1" noAdjustHandles="1" noChangeArrowheads="1" noChangeShapeType="1"/>
          </p:cNvSpPr>
          <p:nvPr/>
        </p:nvSpPr>
        <p:spPr>
          <a:xfrm>
            <a:off x="720000" y="1528548"/>
            <a:ext cx="10515600" cy="4675661"/>
          </a:xfrm>
          <a:prstGeom prst="rect">
            <a:avLst/>
          </a:prstGeom>
        </p:spPr>
        <p:txBody>
          <a:bodyPr vert="horz" lIns="0" tIns="0" rIns="0" bIns="0" numCol="2" spcCol="36000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2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nb-NO" sz="1350" b="1" dirty="0"/>
              <a:t>Innføringskoordinator: </a:t>
            </a:r>
            <a:r>
              <a:rPr lang="nb-NO" sz="1350" dirty="0"/>
              <a:t>ansatt med kompetanse på endringsledelse </a:t>
            </a:r>
            <a:br>
              <a:rPr lang="nb-NO" sz="1350" dirty="0"/>
            </a:br>
            <a:r>
              <a:rPr lang="nb-NO" sz="1350" dirty="0"/>
              <a:t>og er utpekt av foretaket.</a:t>
            </a:r>
          </a:p>
          <a:p>
            <a:pPr marL="0" indent="0">
              <a:buFont typeface="Arial"/>
              <a:buNone/>
            </a:pPr>
            <a:r>
              <a:rPr lang="nb-NO" sz="1350" b="1" dirty="0"/>
              <a:t>Instruktør</a:t>
            </a:r>
            <a:r>
              <a:rPr lang="nb-NO" sz="1350" dirty="0"/>
              <a:t>: En som har deltatt på instruktørkurs i </a:t>
            </a:r>
            <a:r>
              <a:rPr lang="nb-NO" sz="1350" dirty="0" err="1"/>
              <a:t>samvalg</a:t>
            </a:r>
            <a:r>
              <a:rPr lang="nb-NO" sz="1350" dirty="0"/>
              <a:t> og underviser i </a:t>
            </a:r>
            <a:r>
              <a:rPr lang="nb-NO" sz="1350" dirty="0" err="1"/>
              <a:t>samvalg</a:t>
            </a:r>
            <a:r>
              <a:rPr lang="nb-NO" sz="1350" dirty="0"/>
              <a:t>. </a:t>
            </a:r>
          </a:p>
          <a:p>
            <a:pPr marL="0" indent="0">
              <a:buFont typeface="Arial"/>
              <a:buNone/>
            </a:pPr>
            <a:r>
              <a:rPr lang="nb-NO" sz="1350" b="1" dirty="0"/>
              <a:t>Instruktørnettverk og nettverk for innføringskoordinatorer: </a:t>
            </a:r>
            <a:r>
              <a:rPr lang="nb-NO" sz="1350" dirty="0"/>
              <a:t>Nettverket (ene) består av ressurspersoner i foretakene som deltar i innføring av </a:t>
            </a:r>
            <a:r>
              <a:rPr lang="nb-NO" sz="1350" dirty="0" err="1"/>
              <a:t>samvalg</a:t>
            </a:r>
            <a:r>
              <a:rPr lang="nb-NO" sz="1350" dirty="0"/>
              <a:t>. </a:t>
            </a:r>
          </a:p>
          <a:p>
            <a:pPr marL="0" indent="0">
              <a:buFont typeface="Arial"/>
              <a:buNone/>
            </a:pPr>
            <a:r>
              <a:rPr lang="nb-NO" sz="1350" b="1" dirty="0"/>
              <a:t>Klar for </a:t>
            </a:r>
            <a:r>
              <a:rPr lang="nb-NO" sz="1350" b="1" dirty="0" err="1"/>
              <a:t>samvalg</a:t>
            </a:r>
            <a:r>
              <a:rPr lang="nb-NO" sz="1350" b="1" dirty="0"/>
              <a:t>: </a:t>
            </a:r>
            <a:r>
              <a:rPr lang="nb-NO" sz="1350" dirty="0"/>
              <a:t>et kunnskapsbasert rammeverk for kompetanseheving i </a:t>
            </a:r>
            <a:r>
              <a:rPr lang="nb-NO" sz="1350" dirty="0" err="1"/>
              <a:t>samvalg</a:t>
            </a:r>
            <a:r>
              <a:rPr lang="nb-NO" sz="1350" dirty="0"/>
              <a:t>. Rammeverket består av opplæringsmoduler i ulike formater, slik at de kan skreddersys til målgruppens behov. Modulene blir evaluert for å sikre effekt, gjennomførbarhet og aksept i praksis. Målgruppene er blant annet sykepleiere, leger, studenter og veiledere innen </a:t>
            </a:r>
            <a:r>
              <a:rPr lang="nb-NO" sz="1350" dirty="0" err="1"/>
              <a:t>samvalg</a:t>
            </a:r>
            <a:r>
              <a:rPr lang="nb-NO" sz="1350" dirty="0"/>
              <a:t>.</a:t>
            </a:r>
          </a:p>
          <a:p>
            <a:pPr marL="0" indent="0">
              <a:buFont typeface="Arial"/>
              <a:buNone/>
            </a:pPr>
            <a:r>
              <a:rPr lang="nb-NO" sz="1350" b="1" dirty="0"/>
              <a:t>Kunnskapsbasert pasientinformasjon:</a:t>
            </a:r>
            <a:r>
              <a:rPr lang="nb-NO" sz="1350" dirty="0"/>
              <a:t> Informasjon til pasienter hvor både innholdet i informasjonen og måten den presenteres på er kunnskapsbasert.</a:t>
            </a:r>
          </a:p>
          <a:p>
            <a:pPr marL="0" indent="0">
              <a:buFont typeface="Arial"/>
              <a:buNone/>
            </a:pPr>
            <a:r>
              <a:rPr lang="nb-NO" sz="1350" b="1" dirty="0"/>
              <a:t>Lokal opinionsleder: </a:t>
            </a:r>
            <a:r>
              <a:rPr lang="nb-NO" sz="1350" dirty="0"/>
              <a:t>sentral fagperson med innflytelse på lokale holdninger og praksis, fra eng. «champion».</a:t>
            </a:r>
          </a:p>
          <a:p>
            <a:pPr marL="0" indent="0">
              <a:buFont typeface="Arial"/>
              <a:buNone/>
            </a:pPr>
            <a:r>
              <a:rPr lang="nb-NO" sz="1350" b="1" dirty="0" err="1"/>
              <a:t>MAPPinfo</a:t>
            </a:r>
            <a:r>
              <a:rPr lang="nb-NO" sz="1350" b="1" dirty="0"/>
              <a:t>:</a:t>
            </a:r>
            <a:r>
              <a:rPr lang="nb-NO" sz="1350" dirty="0"/>
              <a:t> «</a:t>
            </a:r>
            <a:r>
              <a:rPr lang="nb-NO" sz="1350" dirty="0" err="1"/>
              <a:t>Mapping</a:t>
            </a:r>
            <a:r>
              <a:rPr lang="nb-NO" sz="1350" dirty="0"/>
              <a:t> </a:t>
            </a:r>
            <a:r>
              <a:rPr lang="nb-NO" sz="1350" dirty="0" err="1"/>
              <a:t>the</a:t>
            </a:r>
            <a:r>
              <a:rPr lang="nb-NO" sz="1350" dirty="0"/>
              <a:t> </a:t>
            </a:r>
            <a:r>
              <a:rPr lang="nb-NO" sz="1350" dirty="0" err="1"/>
              <a:t>Quality</a:t>
            </a:r>
            <a:r>
              <a:rPr lang="nb-NO" sz="1350" dirty="0"/>
              <a:t> </a:t>
            </a:r>
            <a:r>
              <a:rPr lang="nb-NO" sz="1350" dirty="0" err="1"/>
              <a:t>of</a:t>
            </a:r>
            <a:r>
              <a:rPr lang="nb-NO" sz="1350" dirty="0"/>
              <a:t> Health Information» er et validert instrument utviklet for å kritisk vurdere kvaliteten på helseinformasjon.</a:t>
            </a:r>
          </a:p>
          <a:p>
            <a:pPr marL="0" indent="0">
              <a:buFont typeface="Arial"/>
              <a:buNone/>
            </a:pPr>
            <a:endParaRPr lang="nb-NO" sz="1350" dirty="0"/>
          </a:p>
          <a:p>
            <a:pPr marL="0" indent="0">
              <a:buFont typeface="Arial"/>
              <a:buNone/>
            </a:pPr>
            <a:endParaRPr lang="nb-NO" sz="1350" b="1" dirty="0"/>
          </a:p>
          <a:p>
            <a:pPr marL="0" indent="0">
              <a:buFont typeface="Arial"/>
              <a:buNone/>
            </a:pPr>
            <a:r>
              <a:rPr lang="nb-NO" sz="1350" b="1" dirty="0"/>
              <a:t>Samvalg:</a:t>
            </a:r>
            <a:r>
              <a:rPr lang="nb-NO" sz="1350" dirty="0"/>
              <a:t> Et samarbeid mellom pasient og helsepersonell om å treffe beslutninger om utredning, behandling og oppfølging, i den grad og på de måter pasienten ønsker. Pasienten støttes i å vurdere alternativene, ut fra kunnskap om fordeler og ulemper, og til å utforske egne verdier og preferanser.</a:t>
            </a:r>
            <a:r>
              <a:rPr lang="nb-NO" sz="1350" b="1" dirty="0"/>
              <a:t> </a:t>
            </a:r>
            <a:endParaRPr lang="nb-NO" sz="1350" dirty="0"/>
          </a:p>
          <a:p>
            <a:pPr marL="0" indent="0">
              <a:buFont typeface="Arial"/>
              <a:buNone/>
            </a:pPr>
            <a:r>
              <a:rPr lang="nb-NO" sz="1350" b="1" dirty="0" err="1"/>
              <a:t>Samvalgsrelevant</a:t>
            </a:r>
            <a:r>
              <a:rPr lang="nb-NO" sz="1350" b="1" dirty="0"/>
              <a:t> informasjon</a:t>
            </a:r>
            <a:r>
              <a:rPr lang="nb-NO" sz="1350" dirty="0"/>
              <a:t>: Kunnskapsbasert pasientinformasjon om at det finnes en beslutning å ta, hva beslutningen består i, hvorfor det er viktig å være involvert, behandlingsalternativer, fordeler og ulemper ved alternativene, sannsynligheter eller forventede grader av fordelene og ulempene og pasientens personlige avveininger av fordelene og ulempene.</a:t>
            </a:r>
          </a:p>
          <a:p>
            <a:pPr marL="0" indent="0">
              <a:buFont typeface="Arial"/>
              <a:buNone/>
            </a:pPr>
            <a:r>
              <a:rPr lang="nb-NO" sz="1350" b="1" dirty="0"/>
              <a:t>Samvalgsrelevant materiell:</a:t>
            </a:r>
            <a:r>
              <a:rPr lang="nb-NO" sz="1350" dirty="0"/>
              <a:t> eksempelvis </a:t>
            </a:r>
            <a:r>
              <a:rPr lang="nb-NO" sz="1350" dirty="0" err="1"/>
              <a:t>samvalgsapp</a:t>
            </a:r>
            <a:r>
              <a:rPr lang="nb-NO" sz="1350" dirty="0"/>
              <a:t>, faktaark og beslutningsmatriser/verdiavklarende materiell som støtter </a:t>
            </a:r>
            <a:r>
              <a:rPr lang="nb-NO" sz="1350" dirty="0" err="1"/>
              <a:t>samvalgsprosessen</a:t>
            </a:r>
            <a:r>
              <a:rPr lang="nb-NO" sz="1350" dirty="0"/>
              <a:t>. </a:t>
            </a:r>
          </a:p>
          <a:p>
            <a:pPr marL="0" indent="0">
              <a:buFont typeface="Arial"/>
              <a:buNone/>
            </a:pPr>
            <a:r>
              <a:rPr lang="nb-NO" sz="1350" b="1" dirty="0" err="1"/>
              <a:t>Samvalgsverktøy</a:t>
            </a:r>
            <a:r>
              <a:rPr lang="nb-NO" sz="1350" b="1" dirty="0"/>
              <a:t>:</a:t>
            </a:r>
            <a:r>
              <a:rPr lang="nb-NO" sz="1350" dirty="0"/>
              <a:t> Kunnskapsbaserte hjelpemidler laget for å støtte pasienter og behandlere i å komme frem til beslutninger og ta spesifikke og informerte valg mellom ulike behandlingsalternativer.</a:t>
            </a:r>
          </a:p>
          <a:p>
            <a:pPr marL="0" indent="0">
              <a:buFont typeface="Arial"/>
              <a:buNone/>
            </a:pPr>
            <a:r>
              <a:rPr lang="nb-NO" sz="1350" b="1" dirty="0"/>
              <a:t>Seks steg til </a:t>
            </a:r>
            <a:r>
              <a:rPr lang="nb-NO" sz="1350" b="1" dirty="0" err="1"/>
              <a:t>samvalg</a:t>
            </a:r>
            <a:r>
              <a:rPr lang="nb-NO" sz="1350" b="1" dirty="0"/>
              <a:t>: </a:t>
            </a:r>
            <a:r>
              <a:rPr lang="nb-NO" sz="1350" dirty="0"/>
              <a:t>viser hvordan beslutningssamtaler kan struktureres ved hjelp av en anbefalt stegvis prosess.</a:t>
            </a:r>
            <a:endParaRPr lang="nb-NO" sz="1350" b="1" dirty="0"/>
          </a:p>
          <a:p>
            <a:pPr marL="0" indent="0">
              <a:buFont typeface="Arial"/>
              <a:buNone/>
            </a:pPr>
            <a:r>
              <a:rPr lang="nb-NO" sz="1350" b="1" dirty="0" err="1"/>
              <a:t>Teach</a:t>
            </a:r>
            <a:r>
              <a:rPr lang="nb-NO" sz="1350" b="1" dirty="0"/>
              <a:t> Back: </a:t>
            </a:r>
            <a:r>
              <a:rPr lang="nb-NO" sz="1350" dirty="0"/>
              <a:t>En kommunikasjonsmetode for å sikrer gjensidig forståelse.</a:t>
            </a:r>
          </a:p>
          <a:p>
            <a:pPr marL="0" indent="0">
              <a:buFont typeface="Arial"/>
              <a:buNone/>
            </a:pPr>
            <a:endParaRPr lang="nb-NO" sz="1350" b="1" dirty="0"/>
          </a:p>
          <a:p>
            <a:pPr marL="0" indent="0">
              <a:buFont typeface="Arial"/>
              <a:buNone/>
            </a:pPr>
            <a:endParaRPr lang="nb-NO" sz="1400" b="1" dirty="0"/>
          </a:p>
        </p:txBody>
      </p:sp>
      <p:sp>
        <p:nvSpPr>
          <p:cNvPr id="3" name="Tittel 2">
            <a:extLst>
              <a:ext uri="{FF2B5EF4-FFF2-40B4-BE49-F238E27FC236}">
                <a16:creationId xmlns:a16="http://schemas.microsoft.com/office/drawing/2014/main" id="{11581F37-4942-F34F-9BEE-F22A14D3FE5F}"/>
              </a:ext>
            </a:extLst>
          </p:cNvPr>
          <p:cNvSpPr>
            <a:spLocks noGrp="1" noRot="1" noMove="1" noResize="1" noEditPoints="1" noAdjustHandles="1" noChangeArrowheads="1" noChangeShapeType="1"/>
          </p:cNvSpPr>
          <p:nvPr>
            <p:ph type="title"/>
          </p:nvPr>
        </p:nvSpPr>
        <p:spPr>
          <a:xfrm>
            <a:off x="720000" y="540000"/>
            <a:ext cx="10515600" cy="722894"/>
          </a:xfrm>
        </p:spPr>
        <p:txBody>
          <a:bodyPr lIns="0" tIns="0" rIns="0" bIns="0">
            <a:noAutofit/>
          </a:bodyPr>
          <a:lstStyle/>
          <a:p>
            <a:r>
              <a:rPr lang="nb-NO" sz="4800" dirty="0"/>
              <a:t>Ordforklaringer</a:t>
            </a:r>
          </a:p>
        </p:txBody>
      </p:sp>
    </p:spTree>
    <p:extLst>
      <p:ext uri="{BB962C8B-B14F-4D97-AF65-F5344CB8AC3E}">
        <p14:creationId xmlns:p14="http://schemas.microsoft.com/office/powerpoint/2010/main" val="778532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1EED3F5C-944A-110C-1D45-0E3A4BF6A99C}"/>
              </a:ext>
            </a:extLst>
          </p:cNvPr>
          <p:cNvSpPr>
            <a:spLocks noGrp="1" noRot="1" noMove="1" noResize="1" noEditPoints="1" noAdjustHandles="1" noChangeArrowheads="1" noChangeShapeType="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FB0A734-4DA5-424C-AAEC-82F5F62A0161}" type="slidenum">
              <a:rPr kumimoji="0" lang="nb-NO" sz="1200" b="1" i="0" u="none" strike="noStrike" kern="1200" cap="none" spc="0" normalizeH="0" baseline="0" noProof="0" smtClean="0">
                <a:ln>
                  <a:noFill/>
                </a:ln>
                <a:solidFill>
                  <a:srgbClr val="003388"/>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nb-NO" sz="1200" b="1" i="0" u="none" strike="noStrike" kern="1200" cap="none" spc="0" normalizeH="0" baseline="0" noProof="0" dirty="0">
              <a:ln>
                <a:noFill/>
              </a:ln>
              <a:solidFill>
                <a:srgbClr val="003388"/>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C790B813-84E1-EE83-65EF-F1527E8BDE69}"/>
              </a:ext>
            </a:extLst>
          </p:cNvPr>
          <p:cNvSpPr>
            <a:spLocks/>
          </p:cNvSpPr>
          <p:nvPr>
            <p:ph type="ftr" sz="quarter" idx="15"/>
          </p:nvPr>
        </p:nvSpPr>
        <p:spPr>
          <a:xfrm>
            <a:off x="720000" y="6433350"/>
            <a:ext cx="2826282" cy="288125"/>
          </a:xfrm>
        </p:spPr>
        <p:txBody>
          <a:bodyPr/>
          <a:lstStyle/>
          <a:p>
            <a:pPr lvl="0" algn="l"/>
            <a:r>
              <a:rPr lang="nb-NO" sz="1400" b="0" dirty="0">
                <a:solidFill>
                  <a:srgbClr val="000000"/>
                </a:solidFill>
              </a:rPr>
              <a:t>Følg arbeidet på </a:t>
            </a:r>
            <a:r>
              <a:rPr lang="nb-NO" sz="1400" b="0" dirty="0">
                <a:solidFill>
                  <a:srgbClr val="000000"/>
                </a:solidFill>
                <a:hlinkClick r:id="rId2"/>
              </a:rPr>
              <a:t>samvalg.no</a:t>
            </a:r>
            <a:r>
              <a:rPr lang="nb-NO" sz="1400" b="0" dirty="0">
                <a:solidFill>
                  <a:srgbClr val="000000"/>
                </a:solidFill>
              </a:rPr>
              <a:t> </a:t>
            </a:r>
          </a:p>
        </p:txBody>
      </p:sp>
      <p:graphicFrame>
        <p:nvGraphicFramePr>
          <p:cNvPr id="2" name="Plassholder for innhold 5">
            <a:extLst>
              <a:ext uri="{FF2B5EF4-FFF2-40B4-BE49-F238E27FC236}">
                <a16:creationId xmlns:a16="http://schemas.microsoft.com/office/drawing/2014/main" id="{74CE9AEA-9A25-3AB4-E26D-334C567E4598}"/>
              </a:ext>
            </a:extLst>
          </p:cNvPr>
          <p:cNvGraphicFramePr>
            <a:graphicFrameLocks/>
          </p:cNvGraphicFramePr>
          <p:nvPr>
            <p:extLst>
              <p:ext uri="{D42A27DB-BD31-4B8C-83A1-F6EECF244321}">
                <p14:modId xmlns:p14="http://schemas.microsoft.com/office/powerpoint/2010/main" val="129959277"/>
              </p:ext>
            </p:extLst>
          </p:nvPr>
        </p:nvGraphicFramePr>
        <p:xfrm>
          <a:off x="360000" y="1440000"/>
          <a:ext cx="11516400" cy="4858752"/>
        </p:xfrm>
        <a:graphic>
          <a:graphicData uri="http://schemas.openxmlformats.org/drawingml/2006/table">
            <a:tbl>
              <a:tblPr firstRow="1" bandRow="1">
                <a:effectLst>
                  <a:outerShdw blurRad="50800" dist="50800" dir="5400000" algn="ctr" rotWithShape="0">
                    <a:schemeClr val="bg1"/>
                  </a:outerShdw>
                </a:effectLst>
                <a:tableStyleId>{5C22544A-7EE6-4342-B048-85BDC9FD1C3A}</a:tableStyleId>
              </a:tblPr>
              <a:tblGrid>
                <a:gridCol w="609264">
                  <a:extLst>
                    <a:ext uri="{9D8B030D-6E8A-4147-A177-3AD203B41FA5}">
                      <a16:colId xmlns:a16="http://schemas.microsoft.com/office/drawing/2014/main" val="155157946"/>
                    </a:ext>
                  </a:extLst>
                </a:gridCol>
                <a:gridCol w="3530736">
                  <a:extLst>
                    <a:ext uri="{9D8B030D-6E8A-4147-A177-3AD203B41FA5}">
                      <a16:colId xmlns:a16="http://schemas.microsoft.com/office/drawing/2014/main" val="3852288979"/>
                    </a:ext>
                  </a:extLst>
                </a:gridCol>
                <a:gridCol w="2458800">
                  <a:extLst>
                    <a:ext uri="{9D8B030D-6E8A-4147-A177-3AD203B41FA5}">
                      <a16:colId xmlns:a16="http://schemas.microsoft.com/office/drawing/2014/main" val="2228750638"/>
                    </a:ext>
                  </a:extLst>
                </a:gridCol>
                <a:gridCol w="2458800">
                  <a:extLst>
                    <a:ext uri="{9D8B030D-6E8A-4147-A177-3AD203B41FA5}">
                      <a16:colId xmlns:a16="http://schemas.microsoft.com/office/drawing/2014/main" val="2177181067"/>
                    </a:ext>
                  </a:extLst>
                </a:gridCol>
                <a:gridCol w="2458800">
                  <a:extLst>
                    <a:ext uri="{9D8B030D-6E8A-4147-A177-3AD203B41FA5}">
                      <a16:colId xmlns:a16="http://schemas.microsoft.com/office/drawing/2014/main" val="1349850396"/>
                    </a:ext>
                  </a:extLst>
                </a:gridCol>
              </a:tblGrid>
              <a:tr h="381724">
                <a:tc>
                  <a:txBody>
                    <a:bodyPr/>
                    <a:lstStyle/>
                    <a:p>
                      <a:pPr>
                        <a:spcAft>
                          <a:spcPts val="0"/>
                        </a:spcAft>
                      </a:pPr>
                      <a:endParaRPr lang="nb-NO" sz="1200" dirty="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a:txBody>
                  <a:tcPr marL="108000" marR="108000" marT="108000" marB="108000">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spcAft>
                          <a:spcPts val="0"/>
                        </a:spcAft>
                      </a:pPr>
                      <a:r>
                        <a:rPr lang="nb-NO" sz="1200" b="1" dirty="0">
                          <a:solidFill>
                            <a:schemeClr val="accent3">
                              <a:lumMod val="50000"/>
                            </a:schemeClr>
                          </a:solidFill>
                          <a:effectLst/>
                        </a:rPr>
                        <a:t>Ledelse, ambisjonsnivå ​ og organisering </a:t>
                      </a:r>
                    </a:p>
                  </a:txBody>
                  <a:tcPr marL="108000" marR="108000" marT="108000" marB="108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spcAft>
                          <a:spcPts val="0"/>
                        </a:spcAft>
                      </a:pPr>
                      <a:r>
                        <a:rPr lang="nb-NO" sz="1200" b="1" dirty="0">
                          <a:solidFill>
                            <a:schemeClr val="accent6">
                              <a:lumMod val="50000"/>
                            </a:schemeClr>
                          </a:solidFill>
                          <a:effectLst/>
                        </a:rPr>
                        <a:t>Øke ansattes kompetanse </a:t>
                      </a:r>
                    </a:p>
                  </a:txBody>
                  <a:tcPr marL="108000" marR="108000" marT="108000" marB="108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lvl="0">
                        <a:buFont typeface="Courier New" panose="02070309020205020404" pitchFamily="49" charset="0"/>
                        <a:buNone/>
                      </a:pPr>
                      <a:r>
                        <a:rPr lang="nb-NO" sz="1200" b="1" i="0" noProof="0" dirty="0">
                          <a:solidFill>
                            <a:schemeClr val="accent2">
                              <a:lumMod val="50000"/>
                            </a:schemeClr>
                          </a:solidFill>
                          <a:latin typeface="+mn-lt"/>
                          <a:cs typeface="Arial" panose="020B0604020202020204" pitchFamily="34" charset="0"/>
                        </a:rPr>
                        <a:t>Mobilisere pasientene</a:t>
                      </a:r>
                      <a:endParaRPr lang="nb-NO" sz="1200" b="1" noProof="0" dirty="0">
                        <a:solidFill>
                          <a:schemeClr val="accent2">
                            <a:lumMod val="50000"/>
                          </a:schemeClr>
                        </a:solidFill>
                      </a:endParaRPr>
                    </a:p>
                  </a:txBody>
                  <a:tcPr marL="108000" marR="108000" marT="108000" marB="108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spcAft>
                          <a:spcPts val="0"/>
                        </a:spcAft>
                      </a:pPr>
                      <a:r>
                        <a:rPr lang="nb-NO" sz="1200" b="1" dirty="0">
                          <a:solidFill>
                            <a:schemeClr val="accent5">
                              <a:lumMod val="75000"/>
                            </a:schemeClr>
                          </a:solidFill>
                          <a:effectLst/>
                        </a:rPr>
                        <a:t>Støttesystemer</a:t>
                      </a:r>
                    </a:p>
                  </a:txBody>
                  <a:tcPr marL="108000" marR="108000" marT="108000" marB="108000">
                    <a:lnL w="28575" cap="flat" cmpd="sng" algn="ctr">
                      <a:solidFill>
                        <a:schemeClr val="bg1"/>
                      </a:solidFill>
                      <a:prstDash val="solid"/>
                      <a:round/>
                      <a:headEnd type="none" w="med" len="med"/>
                      <a:tailEnd type="none" w="med" len="med"/>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261032469"/>
                  </a:ext>
                </a:extLst>
              </a:tr>
              <a:tr h="1373472">
                <a:tc>
                  <a:txBody>
                    <a:bodyPr/>
                    <a:lstStyle/>
                    <a:p>
                      <a:pPr>
                        <a:spcAft>
                          <a:spcPts val="0"/>
                        </a:spcAft>
                      </a:pPr>
                      <a:r>
                        <a:rPr lang="nb-NO" sz="1200" b="1" dirty="0">
                          <a:solidFill>
                            <a:schemeClr val="accent1"/>
                          </a:solidFill>
                          <a:effectLst/>
                          <a:latin typeface="Calibri" panose="020F0502020204030204" pitchFamily="34" charset="0"/>
                          <a:cs typeface="Calibri" panose="020F0502020204030204" pitchFamily="34" charset="0"/>
                        </a:rPr>
                        <a:t>Fase</a:t>
                      </a:r>
                      <a:r>
                        <a:rPr lang="nb-NO" sz="1200" b="1" baseline="0" dirty="0">
                          <a:solidFill>
                            <a:schemeClr val="accent1"/>
                          </a:solidFill>
                          <a:effectLst/>
                          <a:latin typeface="Calibri" panose="020F0502020204030204" pitchFamily="34" charset="0"/>
                          <a:cs typeface="Calibri" panose="020F0502020204030204" pitchFamily="34" charset="0"/>
                        </a:rPr>
                        <a:t> 1</a:t>
                      </a:r>
                      <a:endParaRPr lang="nb-NO" sz="1200" b="1" dirty="0">
                        <a:solidFill>
                          <a:schemeClr val="accent1"/>
                        </a:solidFill>
                        <a:effectLst/>
                        <a:latin typeface="Calibri" panose="020F0502020204030204" pitchFamily="34" charset="0"/>
                        <a:cs typeface="Calibri" panose="020F0502020204030204" pitchFamily="34" charset="0"/>
                      </a:endParaRPr>
                    </a:p>
                  </a:txBody>
                  <a:tcPr marL="108000" marR="108000" marT="108000" marB="10800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nb-NO" sz="800" kern="1200" dirty="0">
                          <a:solidFill>
                            <a:schemeClr val="tx1"/>
                          </a:solidFill>
                          <a:effectLst/>
                          <a:latin typeface="+mn-lt"/>
                          <a:ea typeface="+mn-ea"/>
                          <a:cs typeface="+mn-cs"/>
                        </a:rPr>
                        <a:t>avklare ambisjoner for egne planer og allokere ressurser</a:t>
                      </a:r>
                      <a:endParaRPr lang="nb-NO" dirty="0"/>
                    </a:p>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nb-NO" sz="800" kern="1200" dirty="0">
                          <a:solidFill>
                            <a:schemeClr val="tx1"/>
                          </a:solidFill>
                          <a:effectLst/>
                          <a:latin typeface="+mn-lt"/>
                          <a:ea typeface="+mn-ea"/>
                          <a:cs typeface="+mn-cs"/>
                        </a:rPr>
                        <a:t>ha samvalg med i relevante strategier og planer</a:t>
                      </a:r>
                    </a:p>
                    <a:p>
                      <a:pPr marL="108000" lvl="0" indent="-108000">
                        <a:buFont typeface="Arial" panose="020B0604020202020204" pitchFamily="34" charset="0"/>
                        <a:buChar char="•"/>
                        <a:tabLst/>
                      </a:pPr>
                      <a:r>
                        <a:rPr lang="nb-NO" sz="800" kern="1200" dirty="0">
                          <a:solidFill>
                            <a:schemeClr val="tx1"/>
                          </a:solidFill>
                          <a:effectLst/>
                          <a:latin typeface="+mn-lt"/>
                          <a:ea typeface="+mn-ea"/>
                          <a:cs typeface="+mn-cs"/>
                        </a:rPr>
                        <a:t>forankre delstrategien hos administrerende direktør og i foretakets ledelse</a:t>
                      </a:r>
                    </a:p>
                    <a:p>
                      <a:pPr marL="108000" lvl="0" indent="-108000">
                        <a:buFont typeface="Arial" panose="020B0604020202020204" pitchFamily="34" charset="0"/>
                        <a:buChar char="•"/>
                        <a:tabLst/>
                      </a:pPr>
                      <a:r>
                        <a:rPr lang="nb-NO" sz="800" kern="1200" dirty="0">
                          <a:solidFill>
                            <a:schemeClr val="tx1"/>
                          </a:solidFill>
                          <a:effectLst/>
                          <a:latin typeface="+mn-lt"/>
                          <a:ea typeface="+mn-ea"/>
                          <a:cs typeface="+mn-cs"/>
                        </a:rPr>
                        <a:t>sikre at en person i foretakets ledelse har det øverste ansvaret for gjennomføringen av delstrategien. </a:t>
                      </a:r>
                    </a:p>
                    <a:p>
                      <a:pPr marL="108000" lvl="0" indent="-108000">
                        <a:buFont typeface="Arial" panose="020B0604020202020204" pitchFamily="34" charset="0"/>
                        <a:buChar char="•"/>
                        <a:tabLst/>
                      </a:pPr>
                      <a:r>
                        <a:rPr lang="nb-NO" sz="800" kern="1200" dirty="0">
                          <a:solidFill>
                            <a:schemeClr val="tx1"/>
                          </a:solidFill>
                          <a:effectLst/>
                          <a:latin typeface="+mn-lt"/>
                          <a:ea typeface="+mn-ea"/>
                          <a:cs typeface="+mn-cs"/>
                        </a:rPr>
                        <a:t>sikre at en sentral brukerrepresentant, erfarent helsepersonell og eventuelt ansattrepresentant arbeider sammen med foretakets ledelse om innføringen (se 1.4–1.6)</a:t>
                      </a:r>
                    </a:p>
                    <a:p>
                      <a:pPr marL="108000" lvl="0" indent="-108000">
                        <a:buFont typeface="Arial" panose="020B0604020202020204" pitchFamily="34" charset="0"/>
                        <a:buChar char="•"/>
                        <a:tabLst/>
                      </a:pPr>
                      <a:r>
                        <a:rPr lang="nb-NO" sz="800" kern="1200" dirty="0">
                          <a:solidFill>
                            <a:schemeClr val="tx1"/>
                          </a:solidFill>
                          <a:effectLst/>
                          <a:latin typeface="+mn-lt"/>
                          <a:ea typeface="+mn-ea"/>
                          <a:cs typeface="+mn-cs"/>
                        </a:rPr>
                        <a:t>lage en struktur for hvordan helseforetaket skal organisere innføringen</a:t>
                      </a:r>
                    </a:p>
                  </a:txBody>
                  <a:tcPr marL="108000" marR="108000" marT="108000" marB="108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08000" indent="-108000" algn="l">
                        <a:buFont typeface="Arial" panose="020B0604020202020204" pitchFamily="34" charset="0"/>
                        <a:buChar char="•"/>
                        <a:tabLst/>
                      </a:pPr>
                      <a:r>
                        <a:rPr lang="nb-NO" sz="800" kern="1200" dirty="0">
                          <a:solidFill>
                            <a:schemeClr val="tx1"/>
                          </a:solidFill>
                          <a:effectLst/>
                          <a:latin typeface="+mn-lt"/>
                          <a:ea typeface="+mn-ea"/>
                          <a:cs typeface="+mn-cs"/>
                        </a:rPr>
                        <a:t>bidra til at relevant helsepersonell innfrir regionale kompetansekrav </a:t>
                      </a:r>
                    </a:p>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800" kern="1200" dirty="0">
                          <a:solidFill>
                            <a:schemeClr val="tx1"/>
                          </a:solidFill>
                          <a:effectLst/>
                          <a:latin typeface="+mn-lt"/>
                          <a:ea typeface="+mn-ea"/>
                          <a:cs typeface="+mn-cs"/>
                        </a:rPr>
                        <a:t>rekruttere personer og brukere som allerede er eller kan bli opplært til å bli instruktører og kvalifisere disse til å holde kurs i samvalg</a:t>
                      </a:r>
                    </a:p>
                    <a:p>
                      <a:pPr marL="108000" indent="-108000" algn="l">
                        <a:buFont typeface="Arial" panose="020B0604020202020204" pitchFamily="34" charset="0"/>
                        <a:buChar char="•"/>
                        <a:tabLst/>
                      </a:pPr>
                      <a:r>
                        <a:rPr lang="nb-NO" sz="800" kern="1200" dirty="0">
                          <a:solidFill>
                            <a:schemeClr val="tx1"/>
                          </a:solidFill>
                          <a:effectLst/>
                          <a:latin typeface="+mn-lt"/>
                          <a:ea typeface="+mn-ea"/>
                          <a:cs typeface="+mn-cs"/>
                        </a:rPr>
                        <a:t>tilby læringsaktiviteter for leger i spesialisering  </a:t>
                      </a:r>
                    </a:p>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endParaRPr lang="nb-NO" sz="800" kern="1200" dirty="0">
                        <a:solidFill>
                          <a:schemeClr val="tx1"/>
                        </a:solidFill>
                        <a:effectLst/>
                        <a:latin typeface="+mn-lt"/>
                        <a:ea typeface="+mn-ea"/>
                        <a:cs typeface="+mn-cs"/>
                      </a:endParaRPr>
                    </a:p>
                  </a:txBody>
                  <a:tcPr marL="108000" marR="108000" marT="108000" marB="108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800" kern="1200" dirty="0">
                          <a:solidFill>
                            <a:schemeClr val="tx1"/>
                          </a:solidFill>
                          <a:effectLst/>
                          <a:latin typeface="+mn-lt"/>
                          <a:ea typeface="+mn-ea"/>
                          <a:cs typeface="+mn-cs"/>
                        </a:rPr>
                        <a:t>ha en nettside om samvalg der tekst fra Nasjonalt redaksjonsråd benyttes</a:t>
                      </a:r>
                    </a:p>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800" kern="1200" dirty="0">
                          <a:solidFill>
                            <a:schemeClr val="tx1"/>
                          </a:solidFill>
                          <a:effectLst/>
                          <a:latin typeface="+mn-lt"/>
                          <a:ea typeface="+mn-ea"/>
                          <a:cs typeface="+mn-cs"/>
                        </a:rPr>
                        <a:t>gjøre tilgjengelig brosjyre, innkalling, nettside, </a:t>
                      </a:r>
                      <a:br>
                        <a:rPr lang="nb-NO" sz="800" kern="1200" dirty="0">
                          <a:solidFill>
                            <a:schemeClr val="tx1"/>
                          </a:solidFill>
                          <a:effectLst/>
                          <a:latin typeface="+mn-lt"/>
                          <a:ea typeface="+mn-ea"/>
                          <a:cs typeface="+mn-cs"/>
                        </a:rPr>
                      </a:br>
                      <a:r>
                        <a:rPr lang="nb-NO" sz="800" kern="1200" dirty="0">
                          <a:solidFill>
                            <a:schemeClr val="tx1"/>
                          </a:solidFill>
                          <a:effectLst/>
                          <a:latin typeface="+mn-lt"/>
                          <a:ea typeface="+mn-ea"/>
                          <a:cs typeface="+mn-cs"/>
                        </a:rPr>
                        <a:t>og plakater med «Tre spørsmål»</a:t>
                      </a:r>
                    </a:p>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800" kern="1200" dirty="0">
                          <a:solidFill>
                            <a:schemeClr val="tx1"/>
                          </a:solidFill>
                          <a:effectLst/>
                          <a:latin typeface="+mn-lt"/>
                          <a:ea typeface="+mn-ea"/>
                          <a:cs typeface="+mn-cs"/>
                        </a:rPr>
                        <a:t>vurdere hvordan samvalg kan fremmes i ulike medier</a:t>
                      </a:r>
                    </a:p>
                    <a:p>
                      <a:pPr marL="108000" lvl="0" indent="-108000">
                        <a:spcAft>
                          <a:spcPts val="0"/>
                        </a:spcAft>
                        <a:buFont typeface="Wingdings" pitchFamily="2" charset="2"/>
                        <a:buNone/>
                        <a:tabLst>
                          <a:tab pos="228600" algn="l"/>
                        </a:tabLst>
                      </a:pPr>
                      <a:endParaRPr lang="nb-N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108000" marT="108000" marB="108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800" kern="1200" dirty="0">
                          <a:solidFill>
                            <a:schemeClr val="tx1"/>
                          </a:solidFill>
                          <a:effectLst/>
                          <a:latin typeface="+mn-lt"/>
                          <a:ea typeface="+mn-ea"/>
                          <a:cs typeface="+mn-cs"/>
                        </a:rPr>
                        <a:t>i utvikling av pasientforløp, prosedyrer, pasientinformasjon og lignende, tydeliggjøre hvor i pasientforløpene samvalg er relevant</a:t>
                      </a:r>
                    </a:p>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800" kern="1200" noProof="0" dirty="0">
                          <a:solidFill>
                            <a:schemeClr val="tx1"/>
                          </a:solidFill>
                          <a:effectLst/>
                          <a:latin typeface="+mn-lt"/>
                          <a:ea typeface="+mn-ea"/>
                          <a:cs typeface="+mn-cs"/>
                        </a:rPr>
                        <a:t>vurdere om det er hensiktsmessig å benytte eksisterende instruktører i klinisk kommunikasjon, som eksempel «Fire gode vaner»</a:t>
                      </a:r>
                    </a:p>
                    <a:p>
                      <a:pPr marL="108000" lvl="0" indent="-108000">
                        <a:spcAft>
                          <a:spcPts val="0"/>
                        </a:spcAft>
                        <a:buFont typeface="Wingdings" pitchFamily="2" charset="2"/>
                        <a:buNone/>
                        <a:tabLst>
                          <a:tab pos="228600" algn="l"/>
                        </a:tabLst>
                      </a:pPr>
                      <a:endParaRPr lang="nb-N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108000" marT="108000" marB="108000">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799895945"/>
                  </a:ext>
                </a:extLst>
              </a:tr>
              <a:tr h="1490148">
                <a:tc>
                  <a:txBody>
                    <a:bodyPr/>
                    <a:lstStyle/>
                    <a:p>
                      <a:pPr>
                        <a:spcAft>
                          <a:spcPts val="0"/>
                        </a:spcAft>
                      </a:pPr>
                      <a:r>
                        <a:rPr lang="nb-NO" sz="1200" b="1" dirty="0">
                          <a:solidFill>
                            <a:schemeClr val="accent1"/>
                          </a:solidFill>
                          <a:effectLst/>
                          <a:latin typeface="Calibri" panose="020F0502020204030204" pitchFamily="34" charset="0"/>
                          <a:cs typeface="Calibri" panose="020F0502020204030204" pitchFamily="34" charset="0"/>
                        </a:rPr>
                        <a:t>Fase</a:t>
                      </a:r>
                      <a:r>
                        <a:rPr lang="nb-NO" sz="1200" b="1" baseline="0" dirty="0">
                          <a:solidFill>
                            <a:schemeClr val="accent1"/>
                          </a:solidFill>
                          <a:effectLst/>
                          <a:latin typeface="Calibri" panose="020F0502020204030204" pitchFamily="34" charset="0"/>
                          <a:cs typeface="Calibri" panose="020F0502020204030204" pitchFamily="34" charset="0"/>
                        </a:rPr>
                        <a:t> 2</a:t>
                      </a:r>
                      <a:endParaRPr lang="nb-NO" sz="1200" b="1" dirty="0">
                        <a:solidFill>
                          <a:schemeClr val="accent1"/>
                        </a:solidFill>
                        <a:effectLst/>
                        <a:latin typeface="Calibri" panose="020F0502020204030204" pitchFamily="34" charset="0"/>
                        <a:cs typeface="Calibri" panose="020F0502020204030204" pitchFamily="34" charset="0"/>
                      </a:endParaRPr>
                    </a:p>
                  </a:txBody>
                  <a:tcPr marL="108000" marR="108000" marT="108000" marB="10800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nb-NO" sz="800" kern="1200" dirty="0">
                          <a:solidFill>
                            <a:schemeClr val="tx1"/>
                          </a:solidFill>
                          <a:effectLst/>
                          <a:latin typeface="+mn-lt"/>
                          <a:ea typeface="+mn-ea"/>
                          <a:cs typeface="+mn-cs"/>
                        </a:rPr>
                        <a:t>utarbeide en handlingsplan</a:t>
                      </a:r>
                    </a:p>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nb-NO" sz="800" b="0" dirty="0">
                          <a:solidFill>
                            <a:schemeClr val="tx1"/>
                          </a:solidFill>
                        </a:rPr>
                        <a:t>avgjøre videre forankring hos brukere og utover i foretakets linjestruktur</a:t>
                      </a:r>
                    </a:p>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nb-NO" sz="800" b="0" kern="1200" dirty="0">
                          <a:solidFill>
                            <a:schemeClr val="tx1"/>
                          </a:solidFill>
                          <a:effectLst/>
                          <a:latin typeface="+mn-lt"/>
                          <a:ea typeface="+mn-ea"/>
                          <a:cs typeface="+mn-cs"/>
                        </a:rPr>
                        <a:t>peke ut minst en faglig opinionsleder eller annet erfarent helsepersonell, fortrinnsvis med kjent engasjement rundt samvalg, som bidragsyter i gjennomføringen av delstrategien </a:t>
                      </a:r>
                      <a:endParaRPr lang="nb-NO" sz="800" kern="1200" dirty="0">
                        <a:solidFill>
                          <a:schemeClr val="tx1"/>
                        </a:solidFill>
                        <a:effectLst/>
                        <a:latin typeface="+mn-lt"/>
                        <a:ea typeface="+mn-ea"/>
                        <a:cs typeface="+mn-cs"/>
                      </a:endParaRPr>
                    </a:p>
                    <a:p>
                      <a:pPr marL="107950" marR="0" lvl="0" indent="-1079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nb-NO" sz="800" kern="1200" dirty="0">
                          <a:solidFill>
                            <a:schemeClr val="tx1"/>
                          </a:solidFill>
                          <a:effectLst/>
                          <a:latin typeface="+mn-lt"/>
                          <a:ea typeface="+mn-ea"/>
                          <a:cs typeface="+mn-cs"/>
                        </a:rPr>
                        <a:t>forslagsvis å oppnevne en </a:t>
                      </a:r>
                      <a:r>
                        <a:rPr lang="nb-NO" sz="800" kern="1200" dirty="0" err="1">
                          <a:solidFill>
                            <a:schemeClr val="tx1"/>
                          </a:solidFill>
                          <a:effectLst/>
                          <a:latin typeface="+mn-lt"/>
                          <a:ea typeface="+mn-ea"/>
                          <a:cs typeface="+mn-cs"/>
                        </a:rPr>
                        <a:t>samvalgskoordinator</a:t>
                      </a:r>
                      <a:r>
                        <a:rPr lang="nb-NO" sz="800" kern="1200" dirty="0">
                          <a:solidFill>
                            <a:schemeClr val="tx1"/>
                          </a:solidFill>
                          <a:effectLst/>
                          <a:latin typeface="+mn-lt"/>
                          <a:ea typeface="+mn-ea"/>
                          <a:cs typeface="+mn-cs"/>
                        </a:rPr>
                        <a:t>, som er en person som leder den konkrete og praktiske innføringen av samvalg</a:t>
                      </a:r>
                    </a:p>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nb-NO" sz="800" b="0" kern="1200" dirty="0">
                          <a:solidFill>
                            <a:schemeClr val="tx1"/>
                          </a:solidFill>
                          <a:effectLst/>
                          <a:latin typeface="+mn-lt"/>
                          <a:ea typeface="+mn-ea"/>
                          <a:cs typeface="+mn-cs"/>
                        </a:rPr>
                        <a:t>invitere faglige opinionsledere til instruktørkurs og andre aktuelle tiltak</a:t>
                      </a:r>
                      <a:endParaRPr lang="nb-NO" sz="800" dirty="0">
                        <a:effectLst/>
                        <a:latin typeface="Calibri" panose="020F0502020204030204" pitchFamily="34" charset="0"/>
                        <a:ea typeface="Calibri" panose="020F0502020204030204" pitchFamily="34" charset="0"/>
                        <a:cs typeface="Times New Roman" panose="02020603050405020304" pitchFamily="18" charset="0"/>
                      </a:endParaRPr>
                    </a:p>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nb-NO" sz="800" kern="1200" dirty="0">
                          <a:solidFill>
                            <a:schemeClr val="tx1"/>
                          </a:solidFill>
                          <a:effectLst/>
                          <a:latin typeface="+mn-lt"/>
                          <a:ea typeface="+mn-ea"/>
                          <a:cs typeface="+mn-cs"/>
                        </a:rPr>
                        <a:t>identifisere avdelinger/enheter med særlig engasjement rundt samvalg eller der samvalg antas lettest å innføre, og bruke deres erfaring i utviklingen av foretakets handlingsplan</a:t>
                      </a:r>
                    </a:p>
                  </a:txBody>
                  <a:tcPr marL="108000" marR="108000" marT="108000" marB="108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nb-NO" sz="800" kern="1200" dirty="0">
                          <a:solidFill>
                            <a:schemeClr val="tx1"/>
                          </a:solidFill>
                          <a:effectLst/>
                          <a:latin typeface="+mn-lt"/>
                          <a:ea typeface="+mn-ea"/>
                          <a:cs typeface="+mn-cs"/>
                        </a:rPr>
                        <a:t>tilby utdanningsansvarlige overleger og andre relevante ansatte instruktørkurs</a:t>
                      </a:r>
                    </a:p>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nb-NO" sz="800" kern="1200" dirty="0">
                          <a:solidFill>
                            <a:schemeClr val="tx1"/>
                          </a:solidFill>
                          <a:effectLst/>
                          <a:latin typeface="+mn-lt"/>
                          <a:ea typeface="+mn-ea"/>
                          <a:cs typeface="+mn-cs"/>
                        </a:rPr>
                        <a:t>der det er hensiktsmessig, knytte kurs i samvalg til kurs i klinisk kommunikasjon som «fire gode vaner» og vurdere grad av overlapp mellom kampanjer som «kloke valg»</a:t>
                      </a:r>
                    </a:p>
                    <a:p>
                      <a:pPr marL="108000" lvl="0" indent="-108000">
                        <a:spcAft>
                          <a:spcPts val="0"/>
                        </a:spcAft>
                        <a:buFont typeface="Wingdings" pitchFamily="2" charset="2"/>
                        <a:buChar char=""/>
                        <a:tabLst>
                          <a:tab pos="228600" algn="l"/>
                        </a:tabLst>
                      </a:pPr>
                      <a:endParaRPr lang="nb-N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108000" marT="108000" marB="108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nb-NO" sz="800" kern="1200" dirty="0">
                          <a:solidFill>
                            <a:schemeClr val="tx1"/>
                          </a:solidFill>
                          <a:effectLst/>
                          <a:latin typeface="+mn-lt"/>
                          <a:ea typeface="+mn-ea"/>
                          <a:cs typeface="+mn-cs"/>
                        </a:rPr>
                        <a:t>gjennom egne tiltak øke ansattes kjennskap til materiell og til ressurspersoner som kan styrke pasientens kompetanse i forkant av konsultasjoner. Eksempler på tiltak er kampanjer og opplæring.</a:t>
                      </a:r>
                    </a:p>
                    <a:p>
                      <a:pPr marL="107950" marR="0" lvl="0" indent="-1079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nb-NO" sz="800" kern="1200" dirty="0">
                          <a:solidFill>
                            <a:schemeClr val="tx1"/>
                          </a:solidFill>
                          <a:effectLst/>
                          <a:latin typeface="+mn-lt"/>
                          <a:ea typeface="+mn-ea"/>
                          <a:cs typeface="+mn-cs"/>
                        </a:rPr>
                        <a:t>i samvalgskurs informere om hvilket materiell som kan benyttes ved </a:t>
                      </a:r>
                      <a:r>
                        <a:rPr lang="nb-NO" sz="800" kern="1200" dirty="0" err="1">
                          <a:solidFill>
                            <a:schemeClr val="tx1"/>
                          </a:solidFill>
                          <a:effectLst/>
                          <a:latin typeface="+mn-lt"/>
                          <a:ea typeface="+mn-ea"/>
                          <a:cs typeface="+mn-cs"/>
                        </a:rPr>
                        <a:t>samvalgssamtaler</a:t>
                      </a:r>
                      <a:r>
                        <a:rPr lang="nb-NO" sz="800" kern="1200" dirty="0">
                          <a:solidFill>
                            <a:schemeClr val="tx1"/>
                          </a:solidFill>
                          <a:effectLst/>
                          <a:latin typeface="+mn-lt"/>
                          <a:ea typeface="+mn-ea"/>
                          <a:cs typeface="+mn-cs"/>
                        </a:rPr>
                        <a:t> og der det er relevant undervise i hvordan integrere </a:t>
                      </a:r>
                      <a:r>
                        <a:rPr lang="nb-NO" sz="800" kern="1200" dirty="0" err="1">
                          <a:solidFill>
                            <a:schemeClr val="tx1"/>
                          </a:solidFill>
                          <a:effectLst/>
                          <a:latin typeface="+mn-lt"/>
                          <a:ea typeface="+mn-ea"/>
                          <a:cs typeface="+mn-cs"/>
                        </a:rPr>
                        <a:t>samvalgsrelevant</a:t>
                      </a:r>
                      <a:r>
                        <a:rPr lang="nb-NO" sz="800" kern="1200" dirty="0">
                          <a:solidFill>
                            <a:schemeClr val="tx1"/>
                          </a:solidFill>
                          <a:effectLst/>
                          <a:latin typeface="+mn-lt"/>
                          <a:ea typeface="+mn-ea"/>
                          <a:cs typeface="+mn-cs"/>
                        </a:rPr>
                        <a:t> informasjon i epikriser</a:t>
                      </a:r>
                    </a:p>
                    <a:p>
                      <a:pPr marL="108000" lvl="0" indent="-108000">
                        <a:spcAft>
                          <a:spcPts val="0"/>
                        </a:spcAft>
                        <a:buFont typeface="Wingdings" pitchFamily="2" charset="2"/>
                        <a:buChar char=""/>
                        <a:tabLst>
                          <a:tab pos="228600" algn="l"/>
                        </a:tabLst>
                      </a:pPr>
                      <a:endParaRPr lang="nb-N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108000" marT="108000" marB="108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107950" marR="0" lvl="0" indent="-1079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nb-NO" sz="800" b="0" dirty="0">
                          <a:solidFill>
                            <a:schemeClr val="tx1"/>
                          </a:solidFill>
                        </a:rPr>
                        <a:t>ta i bruk indikatorer utvalgt av </a:t>
                      </a:r>
                      <a:r>
                        <a:rPr lang="nb-NO" sz="800" b="0" dirty="0" err="1">
                          <a:solidFill>
                            <a:schemeClr val="tx1"/>
                          </a:solidFill>
                        </a:rPr>
                        <a:t>RHFet</a:t>
                      </a:r>
                      <a:endParaRPr lang="nb-NO" sz="800" b="0" dirty="0">
                        <a:solidFill>
                          <a:schemeClr val="tx1"/>
                        </a:solidFill>
                      </a:endParaRPr>
                    </a:p>
                    <a:p>
                      <a:pPr marL="107950" marR="0" lvl="0" indent="-1079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800" kern="1200" dirty="0">
                          <a:solidFill>
                            <a:schemeClr val="tx1"/>
                          </a:solidFill>
                          <a:effectLst/>
                          <a:latin typeface="+mn-lt"/>
                          <a:ea typeface="+mn-ea"/>
                          <a:cs typeface="+mn-cs"/>
                        </a:rPr>
                        <a:t>vurdere å ta inn </a:t>
                      </a:r>
                      <a:r>
                        <a:rPr lang="nb-NO" sz="800" kern="1200" dirty="0" err="1">
                          <a:solidFill>
                            <a:schemeClr val="tx1"/>
                          </a:solidFill>
                          <a:effectLst/>
                          <a:latin typeface="+mn-lt"/>
                          <a:ea typeface="+mn-ea"/>
                          <a:cs typeface="+mn-cs"/>
                        </a:rPr>
                        <a:t>samvalgsrelevant</a:t>
                      </a:r>
                      <a:r>
                        <a:rPr lang="nb-NO" sz="800" kern="1200" dirty="0">
                          <a:solidFill>
                            <a:schemeClr val="tx1"/>
                          </a:solidFill>
                          <a:effectLst/>
                          <a:latin typeface="+mn-lt"/>
                          <a:ea typeface="+mn-ea"/>
                          <a:cs typeface="+mn-cs"/>
                        </a:rPr>
                        <a:t> helseinformasjon i prosedyrer, metodebøker, pasientforløp og andre faglig normerende dokumenter</a:t>
                      </a:r>
                    </a:p>
                    <a:p>
                      <a:pPr marL="107950" marR="0" lvl="0" indent="-1079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800" kern="1200" dirty="0">
                          <a:solidFill>
                            <a:schemeClr val="tx1"/>
                          </a:solidFill>
                          <a:effectLst/>
                          <a:latin typeface="+mn-lt"/>
                          <a:ea typeface="+mn-ea"/>
                          <a:cs typeface="+mn-cs"/>
                        </a:rPr>
                        <a:t>vurdere bruk av </a:t>
                      </a:r>
                      <a:r>
                        <a:rPr lang="nb-NO" sz="800" kern="1200" dirty="0" err="1">
                          <a:solidFill>
                            <a:schemeClr val="tx1"/>
                          </a:solidFill>
                          <a:effectLst/>
                          <a:latin typeface="+mn-lt"/>
                          <a:ea typeface="+mn-ea"/>
                          <a:cs typeface="+mn-cs"/>
                        </a:rPr>
                        <a:t>Helsenorges</a:t>
                      </a:r>
                      <a:r>
                        <a:rPr lang="nb-NO" sz="800" kern="1200" dirty="0">
                          <a:solidFill>
                            <a:schemeClr val="tx1"/>
                          </a:solidFill>
                          <a:effectLst/>
                          <a:latin typeface="+mn-lt"/>
                          <a:ea typeface="+mn-ea"/>
                          <a:cs typeface="+mn-cs"/>
                        </a:rPr>
                        <a:t> </a:t>
                      </a:r>
                      <a:r>
                        <a:rPr lang="nb-NO" sz="800" kern="1200" dirty="0" err="1">
                          <a:solidFill>
                            <a:schemeClr val="tx1"/>
                          </a:solidFill>
                          <a:effectLst/>
                          <a:latin typeface="+mn-lt"/>
                          <a:ea typeface="+mn-ea"/>
                          <a:cs typeface="+mn-cs"/>
                        </a:rPr>
                        <a:t>samvalgsverktøy</a:t>
                      </a:r>
                      <a:endParaRPr lang="nb-NO" sz="800" kern="1200" dirty="0">
                        <a:solidFill>
                          <a:schemeClr val="tx1"/>
                        </a:solidFill>
                        <a:effectLst/>
                        <a:latin typeface="+mn-lt"/>
                        <a:ea typeface="+mn-ea"/>
                        <a:cs typeface="+mn-cs"/>
                      </a:endParaRPr>
                    </a:p>
                    <a:p>
                      <a:pPr marL="108000" lvl="0" indent="-108000">
                        <a:spcAft>
                          <a:spcPts val="0"/>
                        </a:spcAft>
                        <a:buFont typeface="Wingdings" pitchFamily="2" charset="2"/>
                        <a:buChar char=""/>
                        <a:tabLst>
                          <a:tab pos="228600" algn="l"/>
                        </a:tabLst>
                      </a:pPr>
                      <a:endParaRPr lang="nb-N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108000" marT="108000" marB="108000">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139550024"/>
                  </a:ext>
                </a:extLst>
              </a:tr>
              <a:tr h="556738">
                <a:tc>
                  <a:txBody>
                    <a:bodyPr/>
                    <a:lstStyle/>
                    <a:p>
                      <a:pPr lvl="0">
                        <a:buFont typeface="Courier New" panose="02070309020205020404" pitchFamily="49" charset="0"/>
                        <a:buNone/>
                      </a:pPr>
                      <a:r>
                        <a:rPr lang="nb-NO" sz="1200" b="1" noProof="0" dirty="0">
                          <a:solidFill>
                            <a:schemeClr val="accent1"/>
                          </a:solidFill>
                          <a:latin typeface="Calibri" panose="020F0502020204030204" pitchFamily="34" charset="0"/>
                          <a:cs typeface="Calibri" panose="020F0502020204030204" pitchFamily="34" charset="0"/>
                        </a:rPr>
                        <a:t>Fase</a:t>
                      </a:r>
                      <a:r>
                        <a:rPr lang="nb-NO" sz="1200" b="1" baseline="0" noProof="0" dirty="0">
                          <a:solidFill>
                            <a:schemeClr val="accent1"/>
                          </a:solidFill>
                          <a:latin typeface="Calibri" panose="020F0502020204030204" pitchFamily="34" charset="0"/>
                          <a:cs typeface="Calibri" panose="020F0502020204030204" pitchFamily="34" charset="0"/>
                        </a:rPr>
                        <a:t> 3</a:t>
                      </a:r>
                      <a:endParaRPr lang="nb-NO" sz="1200" b="1" noProof="0" dirty="0">
                        <a:solidFill>
                          <a:schemeClr val="accent1"/>
                        </a:solidFill>
                        <a:latin typeface="Calibri" panose="020F0502020204030204" pitchFamily="34" charset="0"/>
                        <a:cs typeface="Calibri" panose="020F0502020204030204" pitchFamily="34" charset="0"/>
                      </a:endParaRPr>
                    </a:p>
                  </a:txBody>
                  <a:tcPr marL="108000" marR="108000" marT="108000" marB="10800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800" kern="1200" dirty="0">
                          <a:solidFill>
                            <a:schemeClr val="tx1"/>
                          </a:solidFill>
                          <a:effectLst/>
                          <a:latin typeface="+mn-lt"/>
                          <a:ea typeface="+mn-ea"/>
                          <a:cs typeface="+mn-cs"/>
                        </a:rPr>
                        <a:t>oppfylle helseforetakets egne strategiske satsninger innenfor samvalg</a:t>
                      </a:r>
                    </a:p>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800" kern="1200" dirty="0">
                        <a:solidFill>
                          <a:schemeClr val="tx1"/>
                        </a:solidFill>
                        <a:effectLst/>
                        <a:latin typeface="+mn-lt"/>
                        <a:ea typeface="+mn-ea"/>
                        <a:cs typeface="+mn-cs"/>
                      </a:endParaRPr>
                    </a:p>
                  </a:txBody>
                  <a:tcPr marL="108000" marR="108000" marT="108000" marB="108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nb-NO" sz="800" kern="1200" dirty="0">
                          <a:solidFill>
                            <a:schemeClr val="tx1"/>
                          </a:solidFill>
                          <a:effectLst/>
                          <a:latin typeface="+mn-lt"/>
                          <a:ea typeface="+mn-ea"/>
                          <a:cs typeface="+mn-cs"/>
                        </a:rPr>
                        <a:t>integrere «Seks steg til samvalg» eller tilsvarende </a:t>
                      </a:r>
                      <a:br>
                        <a:rPr lang="nb-NO" sz="800" kern="1200" dirty="0">
                          <a:solidFill>
                            <a:schemeClr val="tx1"/>
                          </a:solidFill>
                          <a:effectLst/>
                          <a:latin typeface="+mn-lt"/>
                          <a:ea typeface="+mn-ea"/>
                          <a:cs typeface="+mn-cs"/>
                        </a:rPr>
                      </a:br>
                      <a:r>
                        <a:rPr lang="nb-NO" sz="800" kern="1200" dirty="0">
                          <a:solidFill>
                            <a:schemeClr val="tx1"/>
                          </a:solidFill>
                          <a:effectLst/>
                          <a:latin typeface="+mn-lt"/>
                          <a:ea typeface="+mn-ea"/>
                          <a:cs typeface="+mn-cs"/>
                        </a:rPr>
                        <a:t>i sine opplæringsaktiviteter </a:t>
                      </a:r>
                    </a:p>
                    <a:p>
                      <a:pPr marL="108000" lvl="0" indent="-108000">
                        <a:spcAft>
                          <a:spcPts val="0"/>
                        </a:spcAft>
                        <a:buFont typeface="Wingdings" pitchFamily="2" charset="2"/>
                        <a:buNone/>
                        <a:tabLst>
                          <a:tab pos="228600" algn="l"/>
                        </a:tabLst>
                      </a:pPr>
                      <a:endParaRPr lang="nb-N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108000" marT="108000" marB="108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nb-NO" sz="800" kern="1200" dirty="0">
                          <a:solidFill>
                            <a:schemeClr val="tx1"/>
                          </a:solidFill>
                          <a:effectLst/>
                          <a:latin typeface="+mn-lt"/>
                          <a:ea typeface="+mn-ea"/>
                          <a:cs typeface="+mn-cs"/>
                        </a:rPr>
                        <a:t>inkludere en standardtekst om samvalg i innkallinger til pasienter der dette er relevant</a:t>
                      </a:r>
                    </a:p>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nb-NO" sz="800" kern="1200" dirty="0">
                          <a:solidFill>
                            <a:schemeClr val="tx1"/>
                          </a:solidFill>
                          <a:effectLst/>
                          <a:latin typeface="+mn-lt"/>
                          <a:ea typeface="+mn-ea"/>
                          <a:cs typeface="+mn-cs"/>
                        </a:rPr>
                        <a:t>ta i bruk kunnskapsbasert helseinformasjon</a:t>
                      </a:r>
                    </a:p>
                  </a:txBody>
                  <a:tcPr marL="108000" marR="108000" marT="108000" marB="108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nb-NO" sz="800" kern="1200" dirty="0">
                          <a:solidFill>
                            <a:schemeClr val="tx1"/>
                          </a:solidFill>
                          <a:effectLst/>
                          <a:latin typeface="+mn-lt"/>
                          <a:ea typeface="+mn-ea"/>
                          <a:cs typeface="+mn-cs"/>
                        </a:rPr>
                        <a:t>vurdere å innføre dokumentasjon av samvalg </a:t>
                      </a:r>
                      <a:br>
                        <a:rPr lang="nb-NO" sz="800" kern="1200" dirty="0">
                          <a:solidFill>
                            <a:schemeClr val="tx1"/>
                          </a:solidFill>
                          <a:effectLst/>
                          <a:latin typeface="+mn-lt"/>
                          <a:ea typeface="+mn-ea"/>
                          <a:cs typeface="+mn-cs"/>
                        </a:rPr>
                      </a:br>
                      <a:r>
                        <a:rPr lang="nb-NO" sz="800" kern="1200" dirty="0">
                          <a:solidFill>
                            <a:schemeClr val="tx1"/>
                          </a:solidFill>
                          <a:effectLst/>
                          <a:latin typeface="+mn-lt"/>
                          <a:ea typeface="+mn-ea"/>
                          <a:cs typeface="+mn-cs"/>
                        </a:rPr>
                        <a:t>som fast rutine i journal/epikrise</a:t>
                      </a:r>
                    </a:p>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endParaRPr lang="nb-NO" sz="800" kern="1200" dirty="0">
                        <a:solidFill>
                          <a:schemeClr val="tx1"/>
                        </a:solidFill>
                        <a:effectLst/>
                        <a:latin typeface="+mn-lt"/>
                        <a:ea typeface="+mn-ea"/>
                        <a:cs typeface="+mn-cs"/>
                      </a:endParaRPr>
                    </a:p>
                  </a:txBody>
                  <a:tcPr marL="108000" marR="108000" marT="108000" marB="108000">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679711126"/>
                  </a:ext>
                </a:extLst>
              </a:tr>
              <a:tr h="944114">
                <a:tc>
                  <a:txBody>
                    <a:bodyPr/>
                    <a:lstStyle/>
                    <a:p>
                      <a:pPr>
                        <a:spcAft>
                          <a:spcPts val="0"/>
                        </a:spcAft>
                      </a:pPr>
                      <a:r>
                        <a:rPr lang="nb-NO" sz="1200" b="1" dirty="0">
                          <a:solidFill>
                            <a:schemeClr val="accent1"/>
                          </a:solidFill>
                          <a:effectLst/>
                          <a:latin typeface="Calibri"/>
                          <a:cs typeface="Calibri"/>
                        </a:rPr>
                        <a:t>Fase</a:t>
                      </a:r>
                      <a:r>
                        <a:rPr lang="nb-NO" sz="1200" b="1" baseline="0" dirty="0">
                          <a:solidFill>
                            <a:schemeClr val="accent1"/>
                          </a:solidFill>
                          <a:effectLst/>
                          <a:latin typeface="Calibri"/>
                          <a:cs typeface="Calibri"/>
                        </a:rPr>
                        <a:t> 4</a:t>
                      </a:r>
                      <a:endParaRPr lang="nb-NO" sz="1200" b="1" dirty="0">
                        <a:solidFill>
                          <a:schemeClr val="accent1"/>
                        </a:solidFill>
                        <a:effectLst/>
                        <a:latin typeface="Calibri"/>
                        <a:cs typeface="Calibri"/>
                      </a:endParaRPr>
                    </a:p>
                  </a:txBody>
                  <a:tcPr marL="108000" marR="108000" marT="108000" marB="108000">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marL="108000" lvl="0" indent="-108000">
                        <a:buFont typeface="Arial" panose="020B0604020202020204" pitchFamily="34" charset="0"/>
                        <a:buChar char="•"/>
                        <a:tabLst/>
                      </a:pPr>
                      <a:endParaRPr lang="nb-NO" sz="800" b="0" dirty="0">
                        <a:solidFill>
                          <a:schemeClr val="tx1"/>
                        </a:solidFill>
                      </a:endParaRPr>
                    </a:p>
                  </a:txBody>
                  <a:tcPr marL="108000" marR="108000" marT="108000" marB="108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nb-NO" sz="800" kern="1200" dirty="0">
                          <a:solidFill>
                            <a:schemeClr val="tx1"/>
                          </a:solidFill>
                          <a:effectLst/>
                          <a:latin typeface="+mn-lt"/>
                          <a:ea typeface="+mn-ea"/>
                          <a:cs typeface="+mn-cs"/>
                        </a:rPr>
                        <a:t>innføre kurs i risikokommunikasjon for relevante grupper </a:t>
                      </a:r>
                    </a:p>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endParaRPr lang="nb-NO" sz="800" kern="1200" dirty="0">
                        <a:solidFill>
                          <a:schemeClr val="tx1"/>
                        </a:solidFill>
                        <a:effectLst/>
                        <a:latin typeface="+mn-lt"/>
                        <a:ea typeface="+mn-ea"/>
                        <a:cs typeface="+mn-cs"/>
                      </a:endParaRPr>
                    </a:p>
                  </a:txBody>
                  <a:tcPr marL="108000" marR="108000" marT="108000" marB="108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107950" marR="0" lvl="0" indent="-1079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nb-NO" sz="800" kern="1200" dirty="0">
                          <a:solidFill>
                            <a:schemeClr val="tx1"/>
                          </a:solidFill>
                          <a:effectLst/>
                          <a:latin typeface="+mn-lt"/>
                          <a:ea typeface="+mn-ea"/>
                          <a:cs typeface="+mn-cs"/>
                        </a:rPr>
                        <a:t>vurdere å integrere «</a:t>
                      </a:r>
                      <a:r>
                        <a:rPr lang="nb-NO" sz="800" kern="1200" dirty="0" err="1">
                          <a:solidFill>
                            <a:schemeClr val="tx1"/>
                          </a:solidFill>
                          <a:effectLst/>
                          <a:latin typeface="+mn-lt"/>
                          <a:ea typeface="+mn-ea"/>
                          <a:cs typeface="+mn-cs"/>
                        </a:rPr>
                        <a:t>teachback</a:t>
                      </a:r>
                      <a:r>
                        <a:rPr lang="nb-NO" sz="800" kern="1200" dirty="0">
                          <a:solidFill>
                            <a:schemeClr val="tx1"/>
                          </a:solidFill>
                          <a:effectLst/>
                          <a:latin typeface="+mn-lt"/>
                          <a:ea typeface="+mn-ea"/>
                          <a:cs typeface="+mn-cs"/>
                        </a:rPr>
                        <a:t>» eller tilsvarende i kurs om </a:t>
                      </a:r>
                      <a:r>
                        <a:rPr lang="nb-NO" sz="800" kern="1200" dirty="0" err="1">
                          <a:solidFill>
                            <a:schemeClr val="tx1"/>
                          </a:solidFill>
                          <a:effectLst/>
                          <a:latin typeface="+mn-lt"/>
                          <a:ea typeface="+mn-ea"/>
                          <a:cs typeface="+mn-cs"/>
                        </a:rPr>
                        <a:t>samvalgssamtaler</a:t>
                      </a:r>
                      <a:r>
                        <a:rPr lang="nb-NO" sz="800" kern="1200" dirty="0">
                          <a:solidFill>
                            <a:schemeClr val="tx1"/>
                          </a:solidFill>
                          <a:effectLst/>
                          <a:latin typeface="+mn-lt"/>
                          <a:ea typeface="+mn-ea"/>
                          <a:cs typeface="+mn-cs"/>
                        </a:rPr>
                        <a:t> og i relevant materiell</a:t>
                      </a:r>
                    </a:p>
                    <a:p>
                      <a:pPr marL="107950" marR="0" lvl="0" indent="-1079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nb-NO" sz="800" kern="1200" dirty="0">
                          <a:solidFill>
                            <a:schemeClr val="tx1"/>
                          </a:solidFill>
                          <a:effectLst/>
                          <a:latin typeface="+mn-lt"/>
                          <a:ea typeface="+mn-ea"/>
                          <a:cs typeface="+mn-cs"/>
                        </a:rPr>
                        <a:t>vurdere å lære opp medlemmer i lokale brukerutvalg og likepersoner/ erfaringskonsulenter slik at pasienter kan henvende seg til disse i forkant av </a:t>
                      </a:r>
                      <a:r>
                        <a:rPr lang="nb-NO" sz="800" kern="1200" dirty="0" err="1">
                          <a:solidFill>
                            <a:schemeClr val="tx1"/>
                          </a:solidFill>
                          <a:effectLst/>
                          <a:latin typeface="+mn-lt"/>
                          <a:ea typeface="+mn-ea"/>
                          <a:cs typeface="+mn-cs"/>
                        </a:rPr>
                        <a:t>samvalgssamtale</a:t>
                      </a:r>
                      <a:endParaRPr lang="nb-NO" sz="800" kern="1200" dirty="0">
                        <a:solidFill>
                          <a:schemeClr val="tx1"/>
                        </a:solidFill>
                        <a:effectLst/>
                        <a:latin typeface="+mn-lt"/>
                        <a:ea typeface="+mn-ea"/>
                        <a:cs typeface="+mn-cs"/>
                      </a:endParaRPr>
                    </a:p>
                  </a:txBody>
                  <a:tcPr marL="108000" marR="108000" marT="108000" marB="108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marL="108000" lvl="0" indent="-108000">
                        <a:spcAft>
                          <a:spcPts val="0"/>
                        </a:spcAft>
                        <a:buFont typeface="Wingdings" pitchFamily="2" charset="2"/>
                        <a:buChar char=""/>
                        <a:tabLst>
                          <a:tab pos="228600" algn="l"/>
                        </a:tabLst>
                      </a:pPr>
                      <a:endParaRPr lang="nb-N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108000" marT="108000" marB="108000">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922265814"/>
                  </a:ext>
                </a:extLst>
              </a:tr>
            </a:tbl>
          </a:graphicData>
        </a:graphic>
      </p:graphicFrame>
      <p:sp>
        <p:nvSpPr>
          <p:cNvPr id="3" name="Tittel 2">
            <a:extLst>
              <a:ext uri="{FF2B5EF4-FFF2-40B4-BE49-F238E27FC236}">
                <a16:creationId xmlns:a16="http://schemas.microsoft.com/office/drawing/2014/main" id="{83632BF4-011F-494E-BFA8-6ABC20334E0D}"/>
              </a:ext>
            </a:extLst>
          </p:cNvPr>
          <p:cNvSpPr>
            <a:spLocks noGrp="1" noRot="1" noMove="1" noResize="1" noEditPoints="1" noAdjustHandles="1" noChangeArrowheads="1" noChangeShapeType="1"/>
          </p:cNvSpPr>
          <p:nvPr>
            <p:ph type="title"/>
          </p:nvPr>
        </p:nvSpPr>
        <p:spPr>
          <a:xfrm>
            <a:off x="720000" y="540000"/>
            <a:ext cx="10515600" cy="723599"/>
          </a:xfrm>
        </p:spPr>
        <p:txBody>
          <a:bodyPr lIns="0" tIns="0" rIns="0" bIns="0" anchor="t" anchorCtr="0">
            <a:noAutofit/>
          </a:bodyPr>
          <a:lstStyle/>
          <a:p>
            <a:r>
              <a:rPr lang="nb-NO" dirty="0"/>
              <a:t>Eksempel på tidsplan</a:t>
            </a:r>
          </a:p>
        </p:txBody>
      </p:sp>
    </p:spTree>
    <p:extLst>
      <p:ext uri="{BB962C8B-B14F-4D97-AF65-F5344CB8AC3E}">
        <p14:creationId xmlns:p14="http://schemas.microsoft.com/office/powerpoint/2010/main" val="4164458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tel 1">
            <a:extLst>
              <a:ext uri="{FF2B5EF4-FFF2-40B4-BE49-F238E27FC236}">
                <a16:creationId xmlns:a16="http://schemas.microsoft.com/office/drawing/2014/main" id="{F87A482D-3F86-3DE4-3E8C-46A7811899CF}"/>
              </a:ext>
            </a:extLst>
          </p:cNvPr>
          <p:cNvSpPr>
            <a:spLocks noGrp="1" noRot="1" noMove="1" noResize="1" noEditPoints="1" noAdjustHandles="1" noChangeArrowheads="1" noChangeShapeType="1"/>
          </p:cNvSpPr>
          <p:nvPr>
            <p:ph type="title"/>
          </p:nvPr>
        </p:nvSpPr>
        <p:spPr>
          <a:xfrm>
            <a:off x="720000" y="540000"/>
            <a:ext cx="10515600" cy="722894"/>
          </a:xfrm>
        </p:spPr>
        <p:txBody>
          <a:bodyPr>
            <a:normAutofit/>
          </a:bodyPr>
          <a:lstStyle/>
          <a:p>
            <a:r>
              <a:rPr lang="nb-NO" sz="4800" dirty="0"/>
              <a:t>Innledning</a:t>
            </a:r>
          </a:p>
        </p:txBody>
      </p:sp>
      <p:sp>
        <p:nvSpPr>
          <p:cNvPr id="22" name="Plassholder for innhold 3">
            <a:extLst>
              <a:ext uri="{FF2B5EF4-FFF2-40B4-BE49-F238E27FC236}">
                <a16:creationId xmlns:a16="http://schemas.microsoft.com/office/drawing/2014/main" id="{E9F391CF-44F3-FA30-080E-01494F033949}"/>
              </a:ext>
            </a:extLst>
          </p:cNvPr>
          <p:cNvSpPr txBox="1">
            <a:spLocks noGrp="1" noRot="1" noMove="1" noResize="1" noEditPoints="1" noAdjustHandles="1" noChangeArrowheads="1" noChangeShapeType="1"/>
          </p:cNvSpPr>
          <p:nvPr/>
        </p:nvSpPr>
        <p:spPr>
          <a:xfrm>
            <a:off x="719999" y="1440000"/>
            <a:ext cx="5040000" cy="4884517"/>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2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nb-NO" sz="1800" b="1" dirty="0">
                <a:solidFill>
                  <a:srgbClr val="003087"/>
                </a:solidFill>
              </a:rPr>
              <a:t>Bakgrunn </a:t>
            </a:r>
          </a:p>
          <a:p>
            <a:pPr marL="0" indent="0">
              <a:buFont typeface="Arial"/>
              <a:buNone/>
            </a:pPr>
            <a:r>
              <a:rPr lang="nb-NO" sz="1400" dirty="0"/>
              <a:t>Helse Sør-Østs regionale utviklingsplan 2040 gir føringer for å styrke pasienter og pårørendes helsekompetanse og involvering. </a:t>
            </a:r>
            <a:r>
              <a:rPr lang="nb-NO" sz="1400" i="1" dirty="0"/>
              <a:t>Delstrategi for innføring av samvalg</a:t>
            </a:r>
            <a:r>
              <a:rPr lang="nb-NO" sz="1400" dirty="0"/>
              <a:t> er en del av denne planen og skal bidra til å realisere Helse Sør-Østs visjon for fremtidig utvikling i regionen.  </a:t>
            </a:r>
          </a:p>
          <a:p>
            <a:pPr marL="0" indent="0">
              <a:buFont typeface="Arial"/>
              <a:buNone/>
            </a:pPr>
            <a:r>
              <a:rPr lang="nb-NO" sz="1400" dirty="0"/>
              <a:t>Samvalg er et samarbeid mellom pasient og helsepersonell for å komme frem til beslutninger om utredning, behandling og oppfølging, i den grad og på de måter pasienten ønsker. Pasienten </a:t>
            </a:r>
            <a:br>
              <a:rPr lang="nb-NO" sz="1400" dirty="0"/>
            </a:br>
            <a:r>
              <a:rPr lang="nb-NO" sz="1400" dirty="0"/>
              <a:t>får støtte til å vurdere alternativene, ut fra kunnskap om fordeler </a:t>
            </a:r>
            <a:br>
              <a:rPr lang="nb-NO" sz="1400" dirty="0"/>
            </a:br>
            <a:r>
              <a:rPr lang="nb-NO" sz="1400" dirty="0"/>
              <a:t>og ulemper, og til å utforske egne verdier og preferanser. Samvalg støtter opp under pasienters lovfestede rett til medvirkning, beskrevet i Pasient- og brukerrettighetslovens § 3-1.</a:t>
            </a:r>
          </a:p>
          <a:p>
            <a:pPr marL="0" indent="0">
              <a:spcBef>
                <a:spcPts val="2000"/>
              </a:spcBef>
              <a:buFont typeface="Arial"/>
              <a:buNone/>
            </a:pPr>
            <a:r>
              <a:rPr lang="nb-NO" sz="1800" b="1" dirty="0">
                <a:solidFill>
                  <a:srgbClr val="003087"/>
                </a:solidFill>
              </a:rPr>
              <a:t>Føringer og premisser </a:t>
            </a:r>
          </a:p>
          <a:p>
            <a:pPr marL="0" indent="0">
              <a:buFont typeface="Arial"/>
              <a:buNone/>
            </a:pPr>
            <a:r>
              <a:rPr lang="nb-NO" sz="1400" b="1" dirty="0"/>
              <a:t>Arbeidet med delstrategien bygger spesielt på følgende: </a:t>
            </a:r>
          </a:p>
          <a:p>
            <a:pPr marL="187200" indent="-187200">
              <a:spcBef>
                <a:spcPts val="0"/>
              </a:spcBef>
            </a:pPr>
            <a:r>
              <a:rPr lang="nb-NO" sz="1400" dirty="0"/>
              <a:t>Nasjonal helse- og sykehusplan 2020–2023</a:t>
            </a:r>
          </a:p>
          <a:p>
            <a:pPr marL="187200" indent="-187200">
              <a:spcBef>
                <a:spcPts val="0"/>
              </a:spcBef>
            </a:pPr>
            <a:r>
              <a:rPr lang="nb-NO" sz="1400" dirty="0"/>
              <a:t>Strategi for å øke helsekompetansen i befolkningen 2019–2023</a:t>
            </a:r>
          </a:p>
          <a:p>
            <a:pPr marL="187200" indent="-187200">
              <a:spcBef>
                <a:spcPts val="0"/>
              </a:spcBef>
            </a:pPr>
            <a:r>
              <a:rPr lang="nb-NO" sz="1400" dirty="0"/>
              <a:t>Oppdragsdokumenter fra Helse- og omsorgsdepartementet til Helse Sør-Øst RHF</a:t>
            </a:r>
          </a:p>
          <a:p>
            <a:pPr marL="187200" indent="-187200">
              <a:spcBef>
                <a:spcPts val="0"/>
              </a:spcBef>
            </a:pPr>
            <a:r>
              <a:rPr lang="nb-NO" sz="1400" dirty="0"/>
              <a:t>Regional utviklingsplan Helse Sør-Øst 2035 og 2040</a:t>
            </a:r>
          </a:p>
          <a:p>
            <a:pPr marL="187200" indent="-187200">
              <a:spcBef>
                <a:spcPts val="0"/>
              </a:spcBef>
            </a:pPr>
            <a:r>
              <a:rPr lang="nb-NO" sz="1400" dirty="0"/>
              <a:t>Delstrategi for pasientsikkerhet og kvalitet </a:t>
            </a:r>
          </a:p>
          <a:p>
            <a:pPr marL="0" indent="0">
              <a:buFont typeface="Arial"/>
              <a:buNone/>
            </a:pPr>
            <a:endParaRPr lang="nb-NO" sz="1400" dirty="0"/>
          </a:p>
        </p:txBody>
      </p:sp>
      <p:pic>
        <p:nvPicPr>
          <p:cNvPr id="20" name="Picture 19" descr="En blå blomst, borago officinalis, en agurkurt">
            <a:extLst>
              <a:ext uri="{FF2B5EF4-FFF2-40B4-BE49-F238E27FC236}">
                <a16:creationId xmlns:a16="http://schemas.microsoft.com/office/drawing/2014/main" id="{0031D1CC-AA91-38BC-C139-03AC949E1688}"/>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p:nvPicPr>
        <p:blipFill rotWithShape="1">
          <a:blip r:embed="rId2"/>
          <a:srcRect t="16013"/>
          <a:stretch/>
        </p:blipFill>
        <p:spPr>
          <a:xfrm>
            <a:off x="6432004" y="0"/>
            <a:ext cx="5759996" cy="6858000"/>
          </a:xfrm>
          <a:prstGeom prst="rect">
            <a:avLst/>
          </a:prstGeom>
        </p:spPr>
      </p:pic>
      <p:sp>
        <p:nvSpPr>
          <p:cNvPr id="18" name="Footer Placeholder 17">
            <a:extLst>
              <a:ext uri="{FF2B5EF4-FFF2-40B4-BE49-F238E27FC236}">
                <a16:creationId xmlns:a16="http://schemas.microsoft.com/office/drawing/2014/main" id="{06B274ED-9EFE-BE71-329D-90433EB6652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ftr" sz="quarter" idx="15"/>
          </p:nvPr>
        </p:nvSpPr>
        <p:spPr/>
        <p:txBody>
          <a:bodyPr/>
          <a:lstStyle/>
          <a:p>
            <a:pPr algn="l"/>
            <a:r>
              <a:rPr lang="en-GB" b="0">
                <a:solidFill>
                  <a:srgbClr val="1F497D"/>
                </a:solidFill>
              </a:rPr>
              <a:t>Delstrategi for innføring av samvalg</a:t>
            </a:r>
            <a:endParaRPr lang="nb-NO" dirty="0"/>
          </a:p>
        </p:txBody>
      </p:sp>
      <p:sp>
        <p:nvSpPr>
          <p:cNvPr id="19" name="Slide Number Placeholder 18">
            <a:extLst>
              <a:ext uri="{FF2B5EF4-FFF2-40B4-BE49-F238E27FC236}">
                <a16:creationId xmlns:a16="http://schemas.microsoft.com/office/drawing/2014/main" id="{B5EBF7DC-A357-693F-746A-B8B4F3F2E06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sldNum" sz="quarter" idx="16"/>
          </p:nvPr>
        </p:nvSpPr>
        <p:spPr/>
        <p:txBody>
          <a:bodyPr/>
          <a:lstStyle/>
          <a:p>
            <a:fld id="{9FB0A734-4DA5-424C-AAEC-82F5F62A0161}" type="slidenum">
              <a:rPr lang="nb-NO" smtClean="0"/>
              <a:pPr/>
              <a:t>2</a:t>
            </a:fld>
            <a:endParaRPr lang="nb-NO" dirty="0"/>
          </a:p>
        </p:txBody>
      </p:sp>
      <p:pic>
        <p:nvPicPr>
          <p:cNvPr id="24" name="Bilde 3">
            <a:extLst>
              <a:ext uri="{FF2B5EF4-FFF2-40B4-BE49-F238E27FC236}">
                <a16:creationId xmlns:a16="http://schemas.microsoft.com/office/drawing/2014/main" id="{47C325CA-CA71-2612-3985-204315A850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964738" y="6433003"/>
            <a:ext cx="1386840" cy="288125"/>
          </a:xfrm>
          <a:prstGeom prst="rect">
            <a:avLst/>
          </a:prstGeom>
        </p:spPr>
      </p:pic>
    </p:spTree>
    <p:extLst>
      <p:ext uri="{BB962C8B-B14F-4D97-AF65-F5344CB8AC3E}">
        <p14:creationId xmlns:p14="http://schemas.microsoft.com/office/powerpoint/2010/main" val="2635538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tel 1">
            <a:extLst>
              <a:ext uri="{FF2B5EF4-FFF2-40B4-BE49-F238E27FC236}">
                <a16:creationId xmlns:a16="http://schemas.microsoft.com/office/drawing/2014/main" id="{8EA7FC89-85D1-DCAD-B4DB-3EC947A3388F}"/>
              </a:ext>
            </a:extLst>
          </p:cNvPr>
          <p:cNvSpPr>
            <a:spLocks noGrp="1" noRot="1" noMove="1" noResize="1" noEditPoints="1" noAdjustHandles="1" noChangeArrowheads="1" noChangeShapeType="1"/>
          </p:cNvSpPr>
          <p:nvPr>
            <p:ph type="title"/>
          </p:nvPr>
        </p:nvSpPr>
        <p:spPr>
          <a:xfrm>
            <a:off x="720000" y="540000"/>
            <a:ext cx="10515600" cy="722894"/>
          </a:xfrm>
        </p:spPr>
        <p:txBody>
          <a:bodyPr>
            <a:normAutofit/>
          </a:bodyPr>
          <a:lstStyle/>
          <a:p>
            <a:r>
              <a:rPr lang="nb-NO" sz="4800" dirty="0"/>
              <a:t>Arbeidsmetode</a:t>
            </a:r>
          </a:p>
        </p:txBody>
      </p:sp>
      <p:sp>
        <p:nvSpPr>
          <p:cNvPr id="23" name="Plassholder for innhold 3">
            <a:extLst>
              <a:ext uri="{FF2B5EF4-FFF2-40B4-BE49-F238E27FC236}">
                <a16:creationId xmlns:a16="http://schemas.microsoft.com/office/drawing/2014/main" id="{68FD8C7C-E1B3-AEF4-4BDF-00E636624BC7}"/>
              </a:ext>
            </a:extLst>
          </p:cNvPr>
          <p:cNvSpPr txBox="1">
            <a:spLocks noGrp="1" noRot="1" noMove="1" noResize="1" noEditPoints="1" noAdjustHandles="1" noChangeArrowheads="1" noChangeShapeType="1"/>
          </p:cNvSpPr>
          <p:nvPr/>
        </p:nvSpPr>
        <p:spPr>
          <a:xfrm>
            <a:off x="719999" y="1800000"/>
            <a:ext cx="5220000" cy="4399322"/>
          </a:xfrm>
          <a:prstGeom prst="rect">
            <a:avLst/>
          </a:prstGeom>
        </p:spPr>
        <p:txBody>
          <a:bodyPr vert="horz" lIns="0" tIns="0" rIns="0" bIns="0" numCol="1" spcCol="36000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2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Aft>
                <a:spcPts val="1000"/>
              </a:spcAft>
              <a:buFont typeface="Arial"/>
              <a:buNone/>
            </a:pPr>
            <a:r>
              <a:rPr lang="nb-NO" sz="1800" dirty="0"/>
              <a:t>Delstrategien består av kunnskapsbaserte anbefalinger, forslag og eksempler på tiltak for innføre samvalg i spesialisthelsetjenesten i regionen. Målgruppen er </a:t>
            </a:r>
            <a:br>
              <a:rPr lang="nb-NO" sz="1800" dirty="0"/>
            </a:br>
            <a:r>
              <a:rPr lang="nb-NO" sz="1800" dirty="0"/>
              <a:t>alle som er involvert i innføring av samvalg i </a:t>
            </a:r>
            <a:r>
              <a:rPr lang="nb-NO" sz="1800" dirty="0" err="1"/>
              <a:t>HFene</a:t>
            </a:r>
            <a:r>
              <a:rPr lang="nb-NO" sz="1800" dirty="0"/>
              <a:t> </a:t>
            </a:r>
            <a:br>
              <a:rPr lang="nb-NO" sz="1800" dirty="0"/>
            </a:br>
            <a:r>
              <a:rPr lang="nb-NO" sz="1800" dirty="0"/>
              <a:t>og RHFet.</a:t>
            </a:r>
          </a:p>
          <a:p>
            <a:pPr marL="0" indent="0">
              <a:buFont typeface="Arial"/>
              <a:buNone/>
            </a:pPr>
            <a:r>
              <a:rPr lang="nb-NO" sz="1400" dirty="0"/>
              <a:t>I 2020 ble det gjennomført et regionalt </a:t>
            </a:r>
            <a:r>
              <a:rPr lang="nb-NO" sz="1400" dirty="0" err="1"/>
              <a:t>innspillsmøte</a:t>
            </a:r>
            <a:r>
              <a:rPr lang="nb-NO" sz="1400" dirty="0"/>
              <a:t> om det videre arbeidet med samvalg. Her ble det etterlyst en tydelig beskrivelse av </a:t>
            </a:r>
            <a:br>
              <a:rPr lang="nb-NO" sz="1400" dirty="0"/>
            </a:br>
            <a:r>
              <a:rPr lang="nb-NO" sz="1400" dirty="0"/>
              <a:t>hva vi vil og hvordan vi kommer dit. I 2021/22 ble det innhentet et internasjonalt, forskningsbasert kunnskapsgrunnlag om innføring av samvalg, oppsummert i en egen </a:t>
            </a:r>
            <a:r>
              <a:rPr lang="nb-NO" sz="1400" u="sng" dirty="0">
                <a:hlinkClick r:id="rId2"/>
              </a:rPr>
              <a:t>rapport</a:t>
            </a:r>
            <a:r>
              <a:rPr lang="nb-NO" sz="1400" dirty="0"/>
              <a:t>. Våren 2022 deltok fagpersoner, ledere og brukere i en regional arbeidssamling for å diskutere en plan for innføring av samvalg med utgangspunkt i kunnskapsgrunnlaget. </a:t>
            </a:r>
          </a:p>
          <a:p>
            <a:pPr marL="0" indent="0">
              <a:buFont typeface="Arial"/>
              <a:buNone/>
            </a:pPr>
            <a:r>
              <a:rPr lang="nb-NO" sz="1400" dirty="0"/>
              <a:t>En arbeidsgruppe i Helse Sør-Øst, med representanter fra helseforetak og det regionale brukerutvalget, har etter den regionale arbeids-</a:t>
            </a:r>
            <a:br>
              <a:rPr lang="nb-NO" sz="1400" dirty="0"/>
            </a:br>
            <a:r>
              <a:rPr lang="nb-NO" sz="1400" dirty="0"/>
              <a:t>samlingen gått gjennom kunnskapsgrunnlaget og sett dette opp mot nasjonal kontekst og erfaring. Arbeidsgruppen kom med innspill til kunnskapsgrunnlagets anbefalinger. På dette grunnlaget ble det utformet anbefalinger for henholdsvis RHF- og HF-nivå. </a:t>
            </a:r>
          </a:p>
          <a:p>
            <a:endParaRPr lang="en-NO" sz="1400" dirty="0"/>
          </a:p>
          <a:p>
            <a:pPr marL="0" indent="0">
              <a:buFont typeface="Arial"/>
              <a:buNone/>
            </a:pPr>
            <a:endParaRPr lang="nb-NO" sz="1400" dirty="0"/>
          </a:p>
        </p:txBody>
      </p:sp>
      <p:sp>
        <p:nvSpPr>
          <p:cNvPr id="21" name="Rectangle 20">
            <a:extLst>
              <a:ext uri="{FF2B5EF4-FFF2-40B4-BE49-F238E27FC236}">
                <a16:creationId xmlns:a16="http://schemas.microsoft.com/office/drawing/2014/main" id="{55C9C5B3-4A7A-888F-CE0F-2D879B4CD64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6252002" y="0"/>
            <a:ext cx="5939997" cy="685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dirty="0"/>
          </a:p>
        </p:txBody>
      </p:sp>
      <p:sp>
        <p:nvSpPr>
          <p:cNvPr id="24" name="Plassholder for innhold 3">
            <a:extLst>
              <a:ext uri="{FF2B5EF4-FFF2-40B4-BE49-F238E27FC236}">
                <a16:creationId xmlns:a16="http://schemas.microsoft.com/office/drawing/2014/main" id="{BF5340B0-3712-24A9-863E-FD5AEBDD178F}"/>
              </a:ext>
            </a:extLst>
          </p:cNvPr>
          <p:cNvSpPr txBox="1">
            <a:spLocks noGrp="1" noRot="1" noMove="1" noResize="1" noEditPoints="1" noAdjustHandles="1" noChangeArrowheads="1" noChangeShapeType="1"/>
          </p:cNvSpPr>
          <p:nvPr/>
        </p:nvSpPr>
        <p:spPr>
          <a:xfrm>
            <a:off x="6827002" y="1846494"/>
            <a:ext cx="4680000" cy="4399322"/>
          </a:xfrm>
          <a:prstGeom prst="rect">
            <a:avLst/>
          </a:prstGeom>
        </p:spPr>
        <p:txBody>
          <a:bodyPr vert="horz" lIns="0" tIns="0" rIns="0" bIns="0" numCol="1" spcCol="360000" rtlCol="0"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2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nb-NO" sz="1800" b="1" dirty="0">
                <a:solidFill>
                  <a:srgbClr val="003087"/>
                </a:solidFill>
              </a:rPr>
              <a:t>Hvordan lese denne strategien</a:t>
            </a:r>
          </a:p>
          <a:p>
            <a:pPr marL="0" indent="0">
              <a:buNone/>
            </a:pPr>
            <a:r>
              <a:rPr lang="nb-NO" sz="1400" dirty="0">
                <a:latin typeface="Calibri"/>
                <a:cs typeface="Calibri"/>
              </a:rPr>
              <a:t>Tiltakene i strategien er ment som et utgangspunkt og en støtte for å utarbeide foretaksvise handlingsplaner tilpasset lokale forhold. Tiltakene er formulert som anbefalinger og forslag. De bygger på hva vi vet fra forskning om hva som må til for å lykkes ved innføring av samvalg. Delstrategien gjelder perioden 2023–2026 og det legges opp til en trinnvis opptrapping. Det er utviklet et eksempel på faseplan, som kan tilpasses og benyttes av foretakene under planlegging av egen fremdrift. Tiltak som gjennomføres på RHF-nivå skal understøtte arbeidet i foretakene. Disse er satt i egne rammer, slik at en enklest mulig kan se sammenhengen med tiltak på HF-nivå. Det vil bli gjennomført årlige erfaringssamlinger som kan gi grunnlag for justeringer av planen. </a:t>
            </a:r>
          </a:p>
          <a:p>
            <a:pPr marL="0" indent="0">
              <a:buNone/>
            </a:pPr>
            <a:r>
              <a:rPr lang="nb-NO" sz="1400" dirty="0">
                <a:latin typeface="Calibri"/>
                <a:cs typeface="Calibri"/>
              </a:rPr>
              <a:t>*Grå skrift benyttes i dokumentet for å markere tiltak som er fullført eller ikke lenger krever oppfølging. Sist revidert i juni 2025.</a:t>
            </a:r>
          </a:p>
          <a:p>
            <a:pPr marL="0" indent="0">
              <a:buNone/>
            </a:pPr>
            <a:endParaRPr lang="nb-NO" sz="1400" dirty="0"/>
          </a:p>
          <a:p>
            <a:pPr marL="0" indent="0">
              <a:buNone/>
            </a:pPr>
            <a:endParaRPr lang="nb-NO" sz="1400" dirty="0"/>
          </a:p>
        </p:txBody>
      </p:sp>
      <p:sp>
        <p:nvSpPr>
          <p:cNvPr id="15" name="Footer Placeholder 14">
            <a:extLst>
              <a:ext uri="{FF2B5EF4-FFF2-40B4-BE49-F238E27FC236}">
                <a16:creationId xmlns:a16="http://schemas.microsoft.com/office/drawing/2014/main" id="{A5990D59-15E3-41A3-048C-CB56DD1C7580}"/>
              </a:ext>
            </a:extLst>
          </p:cNvPr>
          <p:cNvSpPr>
            <a:spLocks noGrp="1" noRot="1" noMove="1" noResize="1" noEditPoints="1" noAdjustHandles="1" noChangeArrowheads="1" noChangeShapeType="1"/>
          </p:cNvSpPr>
          <p:nvPr>
            <p:ph type="ftr" sz="quarter" idx="15"/>
          </p:nvPr>
        </p:nvSpPr>
        <p:spPr/>
        <p:txBody>
          <a:bodyPr/>
          <a:lstStyle/>
          <a:p>
            <a:pPr algn="l"/>
            <a:r>
              <a:rPr lang="en-GB" b="0">
                <a:solidFill>
                  <a:srgbClr val="1F497D"/>
                </a:solidFill>
              </a:rPr>
              <a:t>Delstrategi for innføring av samvalg</a:t>
            </a:r>
            <a:endParaRPr lang="nb-NO" dirty="0"/>
          </a:p>
        </p:txBody>
      </p:sp>
      <p:sp>
        <p:nvSpPr>
          <p:cNvPr id="16" name="Slide Number Placeholder 15">
            <a:extLst>
              <a:ext uri="{FF2B5EF4-FFF2-40B4-BE49-F238E27FC236}">
                <a16:creationId xmlns:a16="http://schemas.microsoft.com/office/drawing/2014/main" id="{753CC382-E340-7AFC-2A60-5434B508A4EC}"/>
              </a:ext>
            </a:extLst>
          </p:cNvPr>
          <p:cNvSpPr>
            <a:spLocks noGrp="1" noRot="1" noMove="1" noResize="1" noEditPoints="1" noAdjustHandles="1" noChangeArrowheads="1" noChangeShapeType="1"/>
          </p:cNvSpPr>
          <p:nvPr>
            <p:ph type="sldNum" sz="quarter" idx="16"/>
          </p:nvPr>
        </p:nvSpPr>
        <p:spPr/>
        <p:txBody>
          <a:bodyPr/>
          <a:lstStyle/>
          <a:p>
            <a:fld id="{9FB0A734-4DA5-424C-AAEC-82F5F62A0161}" type="slidenum">
              <a:rPr lang="nb-NO" smtClean="0"/>
              <a:pPr/>
              <a:t>3</a:t>
            </a:fld>
            <a:endParaRPr lang="nb-NO" dirty="0"/>
          </a:p>
        </p:txBody>
      </p:sp>
    </p:spTree>
    <p:extLst>
      <p:ext uri="{BB962C8B-B14F-4D97-AF65-F5344CB8AC3E}">
        <p14:creationId xmlns:p14="http://schemas.microsoft.com/office/powerpoint/2010/main" val="1438244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1A5C6F-6013-9440-BBEB-5E6507F317DF}"/>
              </a:ext>
            </a:extLst>
          </p:cNvPr>
          <p:cNvSpPr>
            <a:spLocks noGrp="1" noRot="1" noMove="1" noResize="1" noEditPoints="1" noAdjustHandles="1" noChangeArrowheads="1" noChangeShapeType="1"/>
          </p:cNvSpPr>
          <p:nvPr>
            <p:ph type="title"/>
          </p:nvPr>
        </p:nvSpPr>
        <p:spPr>
          <a:xfrm>
            <a:off x="720000" y="540000"/>
            <a:ext cx="3441183" cy="722894"/>
          </a:xfrm>
        </p:spPr>
        <p:txBody>
          <a:bodyPr lIns="0" tIns="0" rIns="0" bIns="0">
            <a:normAutofit/>
          </a:bodyPr>
          <a:lstStyle/>
          <a:p>
            <a:r>
              <a:rPr lang="nb-NO" sz="4800" dirty="0">
                <a:solidFill>
                  <a:srgbClr val="003087"/>
                </a:solidFill>
              </a:rPr>
              <a:t>Sammendrag</a:t>
            </a:r>
          </a:p>
        </p:txBody>
      </p:sp>
      <p:sp>
        <p:nvSpPr>
          <p:cNvPr id="4" name="Plassholder for innhold 3">
            <a:extLst>
              <a:ext uri="{FF2B5EF4-FFF2-40B4-BE49-F238E27FC236}">
                <a16:creationId xmlns:a16="http://schemas.microsoft.com/office/drawing/2014/main" id="{3A6F62B6-685E-6242-8BE5-81FAC1C2934D}"/>
              </a:ext>
            </a:extLst>
          </p:cNvPr>
          <p:cNvSpPr>
            <a:spLocks noGrp="1" noRot="1" noMove="1" noResize="1" noEditPoints="1" noAdjustHandles="1" noChangeArrowheads="1" noChangeShapeType="1"/>
          </p:cNvSpPr>
          <p:nvPr>
            <p:ph idx="14"/>
          </p:nvPr>
        </p:nvSpPr>
        <p:spPr>
          <a:xfrm>
            <a:off x="720001" y="1440000"/>
            <a:ext cx="3718716" cy="1928381"/>
          </a:xfrm>
        </p:spPr>
        <p:txBody>
          <a:bodyPr lIns="0" tIns="0" rIns="0" bIns="0">
            <a:noAutofit/>
          </a:bodyPr>
          <a:lstStyle/>
          <a:p>
            <a:pPr marL="0" indent="0">
              <a:buNone/>
            </a:pPr>
            <a:r>
              <a:rPr lang="nb-NO" sz="2400" b="1" dirty="0">
                <a:solidFill>
                  <a:srgbClr val="003387"/>
                </a:solidFill>
                <a:latin typeface="Calibri" panose="020F0502020204030204" pitchFamily="34" charset="0"/>
              </a:rPr>
              <a:t>HELSE SØR-ØST</a:t>
            </a:r>
          </a:p>
          <a:p>
            <a:pPr marL="0" indent="0">
              <a:spcBef>
                <a:spcPts val="2000"/>
              </a:spcBef>
              <a:buFont typeface="Arial"/>
              <a:buNone/>
            </a:pPr>
            <a:r>
              <a:rPr lang="nb-NO" sz="1800" b="1" dirty="0">
                <a:solidFill>
                  <a:srgbClr val="003387"/>
                </a:solidFill>
              </a:rPr>
              <a:t>Lang</a:t>
            </a:r>
            <a:r>
              <a:rPr lang="nb-NO" sz="1800" b="1" dirty="0">
                <a:solidFill>
                  <a:schemeClr val="accent1"/>
                </a:solidFill>
              </a:rPr>
              <a:t>sik</a:t>
            </a:r>
            <a:r>
              <a:rPr lang="nb-NO" sz="1800" b="1" dirty="0">
                <a:solidFill>
                  <a:srgbClr val="003387"/>
                </a:solidFill>
              </a:rPr>
              <a:t>tige mål</a:t>
            </a:r>
            <a:endParaRPr lang="nb-NO" sz="1800" dirty="0"/>
          </a:p>
          <a:p>
            <a:pPr marL="0" indent="0">
              <a:buFont typeface="Arial"/>
              <a:buNone/>
            </a:pPr>
            <a:r>
              <a:rPr lang="nb-NO" sz="1800" dirty="0"/>
              <a:t>Regional utviklingsplan 2040 ligger til grunn for utvikling i Helse Sør-Øst og gir føringer for at pasienters og pårørendes helsekompetanse og involvering styrkes</a:t>
            </a:r>
          </a:p>
          <a:p>
            <a:pPr marL="0" indent="0">
              <a:buNone/>
            </a:pPr>
            <a:endParaRPr lang="nb-NO" sz="2400" b="1" dirty="0">
              <a:solidFill>
                <a:srgbClr val="003387"/>
              </a:solidFill>
              <a:latin typeface="Calibri" panose="020F0502020204030204" pitchFamily="34" charset="0"/>
            </a:endParaRPr>
          </a:p>
        </p:txBody>
      </p:sp>
      <p:sp>
        <p:nvSpPr>
          <p:cNvPr id="25" name="Oval 24">
            <a:extLst>
              <a:ext uri="{FF2B5EF4-FFF2-40B4-BE49-F238E27FC236}">
                <a16:creationId xmlns:a16="http://schemas.microsoft.com/office/drawing/2014/main" id="{4435E852-6474-4E4E-7665-37EAF0C5B420}"/>
              </a:ext>
            </a:extLst>
          </p:cNvPr>
          <p:cNvSpPr>
            <a:spLocks noGrp="1" noRot="1" noMove="1" noResize="1" noEditPoints="1" noAdjustHandles="1" noChangeArrowheads="1" noChangeShapeType="1"/>
          </p:cNvSpPr>
          <p:nvPr/>
        </p:nvSpPr>
        <p:spPr>
          <a:xfrm>
            <a:off x="4879448" y="685092"/>
            <a:ext cx="2745281" cy="2745281"/>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indent="0" algn="ctr">
              <a:spcBef>
                <a:spcPts val="2000"/>
              </a:spcBef>
              <a:buNone/>
            </a:pPr>
            <a:r>
              <a:rPr lang="nb-NO" sz="1800" b="1" dirty="0">
                <a:solidFill>
                  <a:srgbClr val="003387"/>
                </a:solidFill>
                <a:latin typeface="Calibri" panose="020F0502020204030204" pitchFamily="34" charset="0"/>
              </a:rPr>
              <a:t>Visjon</a:t>
            </a:r>
            <a:endParaRPr lang="nb-NO" sz="1800" dirty="0"/>
          </a:p>
          <a:p>
            <a:pPr marL="0" indent="0" algn="ctr">
              <a:buNone/>
            </a:pPr>
            <a:r>
              <a:rPr lang="nb-NO" sz="1800" dirty="0">
                <a:solidFill>
                  <a:schemeClr val="tx1"/>
                </a:solidFill>
                <a:latin typeface="Calibri" panose="020F0502020204030204" pitchFamily="34" charset="0"/>
              </a:rPr>
              <a:t>Gode og likeverdige helsetjenester til </a:t>
            </a:r>
            <a:br>
              <a:rPr lang="nb-NO" sz="1800" dirty="0">
                <a:solidFill>
                  <a:schemeClr val="tx1"/>
                </a:solidFill>
                <a:latin typeface="Calibri" panose="020F0502020204030204" pitchFamily="34" charset="0"/>
              </a:rPr>
            </a:br>
            <a:r>
              <a:rPr lang="nb-NO" sz="1800" dirty="0">
                <a:solidFill>
                  <a:schemeClr val="tx1"/>
                </a:solidFill>
                <a:latin typeface="Calibri" panose="020F0502020204030204" pitchFamily="34" charset="0"/>
              </a:rPr>
              <a:t>alle som trenger det, </a:t>
            </a:r>
            <a:r>
              <a:rPr lang="nb-NO" sz="1800" dirty="0" err="1">
                <a:solidFill>
                  <a:schemeClr val="tx1"/>
                </a:solidFill>
                <a:latin typeface="Calibri" panose="020F0502020204030204" pitchFamily="34" charset="0"/>
              </a:rPr>
              <a:t>når</a:t>
            </a:r>
            <a:r>
              <a:rPr lang="nb-NO" sz="1800" dirty="0">
                <a:solidFill>
                  <a:schemeClr val="tx1"/>
                </a:solidFill>
                <a:latin typeface="Calibri" panose="020F0502020204030204" pitchFamily="34" charset="0"/>
              </a:rPr>
              <a:t> de trenger det</a:t>
            </a:r>
            <a:endParaRPr lang="en-NO" dirty="0"/>
          </a:p>
        </p:txBody>
      </p:sp>
      <p:grpSp>
        <p:nvGrpSpPr>
          <p:cNvPr id="32" name="Group 31" descr="Figur: Bedre helse i befolkningen med sammenhengende innsats fra forebygging til spesialiserte helsetjenster">
            <a:extLst>
              <a:ext uri="{FF2B5EF4-FFF2-40B4-BE49-F238E27FC236}">
                <a16:creationId xmlns:a16="http://schemas.microsoft.com/office/drawing/2014/main" id="{D294BC3A-3DB7-D3EC-CC44-41A6DD85F940}"/>
              </a:ext>
            </a:extLst>
          </p:cNvPr>
          <p:cNvGrpSpPr>
            <a:grpSpLocks noGrp="1" noUngrp="1" noRot="1" noChangeAspect="1" noMove="1" noResize="1"/>
          </p:cNvGrpSpPr>
          <p:nvPr/>
        </p:nvGrpSpPr>
        <p:grpSpPr>
          <a:xfrm>
            <a:off x="696147" y="3676454"/>
            <a:ext cx="2736364" cy="1062592"/>
            <a:chOff x="649357" y="3825100"/>
            <a:chExt cx="2880383" cy="1118518"/>
          </a:xfrm>
        </p:grpSpPr>
        <p:pic>
          <p:nvPicPr>
            <p:cNvPr id="6" name="Bilde 5">
              <a:extLst>
                <a:ext uri="{FF2B5EF4-FFF2-40B4-BE49-F238E27FC236}">
                  <a16:creationId xmlns:a16="http://schemas.microsoft.com/office/drawing/2014/main" id="{0B283A3C-F5B0-9745-A25B-EC4F352101FC}"/>
                </a:ext>
              </a:extLst>
            </p:cNvPr>
            <p:cNvPicPr>
              <a:picLocks noGrp="1" noRot="1" noChangeAspect="1" noMove="1" noResize="1" noEditPoints="1" noAdjustHandles="1" noChangeArrowheads="1" noChangeShapeType="1" noCrop="1"/>
            </p:cNvPicPr>
            <p:nvPr/>
          </p:nvPicPr>
          <p:blipFill rotWithShape="1">
            <a:blip r:embed="rId3"/>
            <a:srcRect l="984" t="59221" r="68804"/>
            <a:stretch/>
          </p:blipFill>
          <p:spPr>
            <a:xfrm>
              <a:off x="649357" y="4401232"/>
              <a:ext cx="2880383" cy="542386"/>
            </a:xfrm>
            <a:prstGeom prst="rect">
              <a:avLst/>
            </a:prstGeom>
          </p:spPr>
        </p:pic>
        <p:pic>
          <p:nvPicPr>
            <p:cNvPr id="31" name="Bilde 5">
              <a:extLst>
                <a:ext uri="{FF2B5EF4-FFF2-40B4-BE49-F238E27FC236}">
                  <a16:creationId xmlns:a16="http://schemas.microsoft.com/office/drawing/2014/main" id="{3DBC1CBA-3698-DB3D-E47D-C24ABA16E0AD}"/>
                </a:ext>
              </a:extLst>
            </p:cNvPr>
            <p:cNvPicPr>
              <a:picLocks noGrp="1" noRot="1" noChangeAspect="1" noMove="1" noResize="1" noEditPoints="1" noAdjustHandles="1" noChangeArrowheads="1" noChangeShapeType="1" noCrop="1"/>
            </p:cNvPicPr>
            <p:nvPr/>
          </p:nvPicPr>
          <p:blipFill rotWithShape="1">
            <a:blip r:embed="rId3"/>
            <a:srcRect l="13032" t="13803" r="78607" b="45650"/>
            <a:stretch/>
          </p:blipFill>
          <p:spPr>
            <a:xfrm>
              <a:off x="1691001" y="3825100"/>
              <a:ext cx="797094" cy="539304"/>
            </a:xfrm>
            <a:prstGeom prst="rect">
              <a:avLst/>
            </a:prstGeom>
          </p:spPr>
        </p:pic>
      </p:grpSp>
      <p:pic>
        <p:nvPicPr>
          <p:cNvPr id="17" name="Bilde 5" descr="Figur av person, kvalitet i pasientbehandling og gode brukererfaringer">
            <a:extLst>
              <a:ext uri="{FF2B5EF4-FFF2-40B4-BE49-F238E27FC236}">
                <a16:creationId xmlns:a16="http://schemas.microsoft.com/office/drawing/2014/main" id="{3A0137C7-C72F-724D-E6A2-EC5BFB17E187}"/>
              </a:ext>
            </a:extLst>
          </p:cNvPr>
          <p:cNvPicPr>
            <a:picLocks noGrp="1" noRot="1" noChangeAspect="1" noMove="1" noResize="1" noEditPoints="1" noAdjustHandles="1" noChangeArrowheads="1" noChangeShapeType="1" noCrop="1"/>
          </p:cNvPicPr>
          <p:nvPr/>
        </p:nvPicPr>
        <p:blipFill rotWithShape="1">
          <a:blip r:embed="rId3"/>
          <a:srcRect l="35783" r="46911"/>
          <a:stretch/>
        </p:blipFill>
        <p:spPr>
          <a:xfrm>
            <a:off x="4225011" y="3493269"/>
            <a:ext cx="1547844" cy="1247775"/>
          </a:xfrm>
          <a:prstGeom prst="rect">
            <a:avLst/>
          </a:prstGeom>
        </p:spPr>
      </p:pic>
      <p:pic>
        <p:nvPicPr>
          <p:cNvPr id="19" name="Bilde 5" descr="Figur: bærekraftige helsetjenester for samfunnet">
            <a:extLst>
              <a:ext uri="{FF2B5EF4-FFF2-40B4-BE49-F238E27FC236}">
                <a16:creationId xmlns:a16="http://schemas.microsoft.com/office/drawing/2014/main" id="{393DD632-4D1D-EE3E-4223-180FE6E77A34}"/>
              </a:ext>
            </a:extLst>
          </p:cNvPr>
          <p:cNvPicPr>
            <a:picLocks noGrp="1" noRot="1" noChangeAspect="1" noMove="1" noResize="1" noEditPoints="1" noAdjustHandles="1" noChangeArrowheads="1" noChangeShapeType="1" noCrop="1"/>
          </p:cNvPicPr>
          <p:nvPr/>
        </p:nvPicPr>
        <p:blipFill rotWithShape="1">
          <a:blip r:embed="rId3"/>
          <a:srcRect l="85924" r="682"/>
          <a:stretch/>
        </p:blipFill>
        <p:spPr>
          <a:xfrm>
            <a:off x="5876466" y="4932398"/>
            <a:ext cx="1197956" cy="1247775"/>
          </a:xfrm>
          <a:prstGeom prst="rect">
            <a:avLst/>
          </a:prstGeom>
        </p:spPr>
      </p:pic>
      <p:grpSp>
        <p:nvGrpSpPr>
          <p:cNvPr id="33" name="Group 32" descr="Figur: Godt arbeidsmiljø for ansatte, utvikling av kompetanse og mer tid til pasientbehandling.">
            <a:extLst>
              <a:ext uri="{FF2B5EF4-FFF2-40B4-BE49-F238E27FC236}">
                <a16:creationId xmlns:a16="http://schemas.microsoft.com/office/drawing/2014/main" id="{2E7B7815-4B9D-3FCF-A3B8-46583C63D4E6}"/>
              </a:ext>
            </a:extLst>
          </p:cNvPr>
          <p:cNvGrpSpPr>
            <a:grpSpLocks noGrp="1" noUngrp="1" noRot="1" noMove="1" noResize="1"/>
          </p:cNvGrpSpPr>
          <p:nvPr/>
        </p:nvGrpSpPr>
        <p:grpSpPr>
          <a:xfrm>
            <a:off x="2778789" y="4949371"/>
            <a:ext cx="2100659" cy="1234460"/>
            <a:chOff x="983938" y="5081521"/>
            <a:chExt cx="2211220" cy="1299432"/>
          </a:xfrm>
        </p:grpSpPr>
        <p:pic>
          <p:nvPicPr>
            <p:cNvPr id="18" name="Bilde 5">
              <a:extLst>
                <a:ext uri="{FF2B5EF4-FFF2-40B4-BE49-F238E27FC236}">
                  <a16:creationId xmlns:a16="http://schemas.microsoft.com/office/drawing/2014/main" id="{8DE8DF1E-C470-6816-4745-8F54E92BBD92}"/>
                </a:ext>
              </a:extLst>
            </p:cNvPr>
            <p:cNvPicPr>
              <a:picLocks noGrp="1" noRot="1" noChangeAspect="1" noMove="1" noResize="1" noEditPoints="1" noAdjustHandles="1" noChangeArrowheads="1" noChangeShapeType="1" noCrop="1"/>
            </p:cNvPicPr>
            <p:nvPr/>
          </p:nvPicPr>
          <p:blipFill rotWithShape="1">
            <a:blip r:embed="rId3"/>
            <a:srcRect l="58475" t="59925" r="18331" b="-1"/>
            <a:stretch/>
          </p:blipFill>
          <p:spPr>
            <a:xfrm>
              <a:off x="983938" y="5847907"/>
              <a:ext cx="2211220" cy="533046"/>
            </a:xfrm>
            <a:prstGeom prst="rect">
              <a:avLst/>
            </a:prstGeom>
          </p:spPr>
        </p:pic>
        <p:pic>
          <p:nvPicPr>
            <p:cNvPr id="30" name="Bilde 5">
              <a:extLst>
                <a:ext uri="{FF2B5EF4-FFF2-40B4-BE49-F238E27FC236}">
                  <a16:creationId xmlns:a16="http://schemas.microsoft.com/office/drawing/2014/main" id="{1AABF10B-DA17-5AB3-8664-EC307304CE79}"/>
                </a:ext>
              </a:extLst>
            </p:cNvPr>
            <p:cNvPicPr>
              <a:picLocks noGrp="1" noRot="1" noChangeAspect="1" noMove="1" noResize="1" noEditPoints="1" noAdjustHandles="1" noChangeArrowheads="1" noChangeShapeType="1" noCrop="1"/>
            </p:cNvPicPr>
            <p:nvPr/>
          </p:nvPicPr>
          <p:blipFill rotWithShape="1">
            <a:blip r:embed="rId3"/>
            <a:srcRect l="65158" t="4594" r="26870" b="40555"/>
            <a:stretch/>
          </p:blipFill>
          <p:spPr>
            <a:xfrm>
              <a:off x="1709530" y="5081521"/>
              <a:ext cx="760036" cy="729558"/>
            </a:xfrm>
            <a:prstGeom prst="rect">
              <a:avLst/>
            </a:prstGeom>
          </p:spPr>
        </p:pic>
      </p:grpSp>
      <p:sp>
        <p:nvSpPr>
          <p:cNvPr id="23" name="Rectangle 22">
            <a:extLst>
              <a:ext uri="{FF2B5EF4-FFF2-40B4-BE49-F238E27FC236}">
                <a16:creationId xmlns:a16="http://schemas.microsoft.com/office/drawing/2014/main" id="{A656CF9B-E3B1-E77B-84AA-6504ADEB4AF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8113200" y="0"/>
            <a:ext cx="4078800" cy="685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1" name="TextBox 10">
            <a:extLst>
              <a:ext uri="{FF2B5EF4-FFF2-40B4-BE49-F238E27FC236}">
                <a16:creationId xmlns:a16="http://schemas.microsoft.com/office/drawing/2014/main" id="{7749B4AA-527F-2651-41D0-6CC15D32E1D0}"/>
              </a:ext>
            </a:extLst>
          </p:cNvPr>
          <p:cNvSpPr txBox="1">
            <a:spLocks noGrp="1" noRot="1" noMove="1" noResize="1" noEditPoints="1" noAdjustHandles="1" noChangeArrowheads="1" noChangeShapeType="1"/>
          </p:cNvSpPr>
          <p:nvPr/>
        </p:nvSpPr>
        <p:spPr>
          <a:xfrm>
            <a:off x="8992800" y="720000"/>
            <a:ext cx="2601809" cy="4965462"/>
          </a:xfrm>
          <a:prstGeom prst="rect">
            <a:avLst/>
          </a:prstGeom>
          <a:noFill/>
        </p:spPr>
        <p:txBody>
          <a:bodyPr wrap="square" lIns="0" tIns="0" rIns="0" bIns="0" rtlCol="0">
            <a:spAutoFit/>
          </a:bodyPr>
          <a:lstStyle/>
          <a:p>
            <a:r>
              <a:rPr lang="nb-NO" b="1" dirty="0">
                <a:solidFill>
                  <a:srgbClr val="003087"/>
                </a:solidFill>
              </a:rPr>
              <a:t>Gevinster</a:t>
            </a:r>
          </a:p>
          <a:p>
            <a:pPr marL="0" marR="0" lvl="0" indent="0" defTabSz="914400" rtl="0" eaLnBrk="1" fontAlgn="auto" latinLnBrk="0" hangingPunct="1">
              <a:lnSpc>
                <a:spcPct val="100000"/>
              </a:lnSpc>
              <a:spcBef>
                <a:spcPts val="4000"/>
              </a:spcBef>
              <a:spcAft>
                <a:spcPts val="0"/>
              </a:spcAft>
              <a:buClrTx/>
              <a:buSzTx/>
              <a:buFont typeface="Arial" panose="020B0604020202020204" pitchFamily="34" charset="0"/>
              <a:buNone/>
              <a:tabLst/>
              <a:defRPr/>
            </a:pPr>
            <a:r>
              <a:rPr lang="nb-NO" sz="1400" b="1" dirty="0">
                <a:solidFill>
                  <a:srgbClr val="003087"/>
                </a:solidFill>
              </a:rPr>
              <a:t>Innbyggere og pasienter</a:t>
            </a:r>
            <a:endParaRPr kumimoji="0" lang="nb-NO" sz="1400" b="0" i="0" u="none" strike="noStrike" kern="1200" cap="none" spc="0" normalizeH="0" baseline="0" dirty="0">
              <a:ln>
                <a:noFill/>
              </a:ln>
              <a:solidFill>
                <a:srgbClr val="003087"/>
              </a:solidFill>
              <a:effectLst/>
              <a:uLnTx/>
              <a:uFillTx/>
              <a:latin typeface="+mn-lt"/>
              <a:ea typeface="+mn-ea"/>
              <a:cs typeface="+mn-cs"/>
            </a:endParaRPr>
          </a:p>
          <a:p>
            <a:pPr marL="187200" marR="0" lvl="1" indent="-1872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dirty="0">
                <a:ln>
                  <a:noFill/>
                </a:ln>
                <a:solidFill>
                  <a:prstClr val="black"/>
                </a:solidFill>
                <a:effectLst/>
                <a:uLnTx/>
                <a:uFillTx/>
                <a:latin typeface="+mn-lt"/>
                <a:ea typeface="+mn-ea"/>
                <a:cs typeface="+mn-cs"/>
              </a:rPr>
              <a:t>Økt pasientinvolvering </a:t>
            </a:r>
          </a:p>
          <a:p>
            <a:pPr marL="187200" marR="0" lvl="1" indent="-1872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dirty="0">
                <a:ln>
                  <a:noFill/>
                </a:ln>
                <a:solidFill>
                  <a:prstClr val="black"/>
                </a:solidFill>
                <a:effectLst/>
                <a:uLnTx/>
                <a:uFillTx/>
                <a:latin typeface="+mn-lt"/>
                <a:ea typeface="+mn-ea"/>
                <a:cs typeface="+mn-cs"/>
              </a:rPr>
              <a:t>Bedring av pasientrelevante utfallsmål </a:t>
            </a:r>
          </a:p>
          <a:p>
            <a:pPr marL="187200" marR="0" lvl="1" indent="-1872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dirty="0">
                <a:ln>
                  <a:noFill/>
                </a:ln>
                <a:solidFill>
                  <a:prstClr val="black"/>
                </a:solidFill>
                <a:effectLst/>
                <a:uLnTx/>
                <a:uFillTx/>
                <a:latin typeface="+mn-lt"/>
                <a:ea typeface="+mn-ea"/>
                <a:cs typeface="+mn-cs"/>
              </a:rPr>
              <a:t>Flere oppnår sin foretrukne rolle i beslutningene</a:t>
            </a:r>
          </a:p>
          <a:p>
            <a:pPr marL="187200" marR="0" lvl="1" indent="-1872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dirty="0">
                <a:ln>
                  <a:noFill/>
                </a:ln>
                <a:solidFill>
                  <a:prstClr val="black"/>
                </a:solidFill>
                <a:effectLst/>
                <a:uLnTx/>
                <a:uFillTx/>
                <a:latin typeface="+mn-lt"/>
                <a:ea typeface="+mn-ea"/>
                <a:cs typeface="+mn-cs"/>
              </a:rPr>
              <a:t>Økt helsekompetanse</a:t>
            </a:r>
          </a:p>
          <a:p>
            <a:pPr lvl="0">
              <a:spcBef>
                <a:spcPts val="2000"/>
              </a:spcBef>
              <a:spcAft>
                <a:spcPts val="0"/>
              </a:spcAft>
            </a:pPr>
            <a:r>
              <a:rPr lang="nb-NO" sz="1400" b="1" dirty="0">
                <a:solidFill>
                  <a:srgbClr val="003087"/>
                </a:solidFill>
              </a:rPr>
              <a:t>Helsepersonell og ansatte</a:t>
            </a:r>
          </a:p>
          <a:p>
            <a:pPr marL="187200" lvl="0" indent="-187200">
              <a:buFont typeface="Arial" panose="020B0604020202020204" pitchFamily="34" charset="0"/>
              <a:buChar char="•"/>
              <a:tabLst/>
            </a:pPr>
            <a:r>
              <a:rPr lang="nb-NO" sz="1400" dirty="0"/>
              <a:t>Enklere å dokumentere at informasjon er gitt</a:t>
            </a:r>
          </a:p>
          <a:p>
            <a:pPr marL="187200" lvl="0" indent="-187200">
              <a:buFont typeface="Arial" panose="020B0604020202020204" pitchFamily="34" charset="0"/>
              <a:buChar char="•"/>
              <a:tabLst/>
            </a:pPr>
            <a:r>
              <a:rPr lang="nb-NO" sz="1400" dirty="0"/>
              <a:t>Bedre beslutningsgrunnlag</a:t>
            </a:r>
          </a:p>
          <a:p>
            <a:pPr marL="187200" lvl="0" indent="-187200">
              <a:buFont typeface="Arial" panose="020B0604020202020204" pitchFamily="34" charset="0"/>
              <a:buChar char="•"/>
              <a:tabLst/>
            </a:pPr>
            <a:r>
              <a:rPr lang="nb-NO" sz="1400" dirty="0"/>
              <a:t>Økt kompetanse om samvalg </a:t>
            </a:r>
            <a:r>
              <a:rPr kumimoji="0" lang="nb-NO" sz="1400" b="0" i="0" u="none" strike="noStrike" kern="1200" cap="none" spc="0" normalizeH="0" baseline="0" noProof="0" dirty="0">
                <a:ln>
                  <a:noFill/>
                </a:ln>
                <a:solidFill>
                  <a:prstClr val="black"/>
                </a:solidFill>
                <a:effectLst/>
                <a:uLnTx/>
                <a:uFillTx/>
                <a:latin typeface="+mn-lt"/>
                <a:ea typeface="+mn-ea"/>
                <a:cs typeface="+mn-cs"/>
              </a:rPr>
              <a:t> </a:t>
            </a:r>
            <a:endParaRPr lang="nb-NO" sz="1400" dirty="0">
              <a:solidFill>
                <a:schemeClr val="accent1">
                  <a:lumMod val="50000"/>
                </a:schemeClr>
              </a:solidFill>
            </a:endParaRPr>
          </a:p>
          <a:p>
            <a:pPr marL="0" marR="0" lvl="0" indent="0" defTabSz="914400" rtl="0" eaLnBrk="1" fontAlgn="auto" latinLnBrk="0" hangingPunct="1">
              <a:lnSpc>
                <a:spcPct val="100000"/>
              </a:lnSpc>
              <a:spcBef>
                <a:spcPts val="2000"/>
              </a:spcBef>
              <a:spcAft>
                <a:spcPts val="0"/>
              </a:spcAft>
              <a:buClrTx/>
              <a:buSzTx/>
              <a:buFontTx/>
              <a:buNone/>
              <a:tabLst/>
              <a:defRPr/>
            </a:pPr>
            <a:r>
              <a:rPr lang="nb-NO" sz="1400" b="1" dirty="0">
                <a:solidFill>
                  <a:srgbClr val="003087"/>
                </a:solidFill>
              </a:rPr>
              <a:t>Organisasjonen</a:t>
            </a:r>
          </a:p>
          <a:p>
            <a:pPr marL="187200" indent="-187200">
              <a:buFont typeface="Arial" panose="020B0604020202020204" pitchFamily="34" charset="0"/>
              <a:buChar char="•"/>
              <a:tabLst/>
            </a:pPr>
            <a:r>
              <a:rPr lang="nb-NO" sz="1400" dirty="0">
                <a:solidFill>
                  <a:schemeClr val="tx1"/>
                </a:solidFill>
                <a:latin typeface="+mn-lt"/>
              </a:rPr>
              <a:t>Oppfylle eierkrav og lovverk knyttet til informasjon, involvering og samvalg   </a:t>
            </a:r>
          </a:p>
          <a:p>
            <a:endParaRPr lang="en-NO" sz="1400" dirty="0"/>
          </a:p>
        </p:txBody>
      </p:sp>
      <p:grpSp>
        <p:nvGrpSpPr>
          <p:cNvPr id="16" name="Group 15">
            <a:extLst>
              <a:ext uri="{FF2B5EF4-FFF2-40B4-BE49-F238E27FC236}">
                <a16:creationId xmlns:a16="http://schemas.microsoft.com/office/drawing/2014/main" id="{001FAD3B-F9A1-5675-D97B-DD7C12D806E8}"/>
              </a:ext>
              <a:ext uri="{C183D7F6-B498-43B3-948B-1728B52AA6E4}">
                <adec:decorative xmlns:adec="http://schemas.microsoft.com/office/drawing/2017/decorative" val="1"/>
              </a:ext>
            </a:extLst>
          </p:cNvPr>
          <p:cNvGrpSpPr>
            <a:grpSpLocks noGrp="1" noUngrp="1" noRot="1" noMove="1" noResize="1"/>
          </p:cNvGrpSpPr>
          <p:nvPr/>
        </p:nvGrpSpPr>
        <p:grpSpPr>
          <a:xfrm>
            <a:off x="8455043" y="1465409"/>
            <a:ext cx="387097" cy="360000"/>
            <a:chOff x="8395409" y="1260000"/>
            <a:chExt cx="387097" cy="360000"/>
          </a:xfrm>
        </p:grpSpPr>
        <p:pic>
          <p:nvPicPr>
            <p:cNvPr id="5" name="Bilde 5" descr="Et bilde som inneholder tekst&#10;&#10;Automatisk generert beskrivelse">
              <a:extLst>
                <a:ext uri="{FF2B5EF4-FFF2-40B4-BE49-F238E27FC236}">
                  <a16:creationId xmlns:a16="http://schemas.microsoft.com/office/drawing/2014/main" id="{E4FC03B6-EE6C-9E6B-1FC4-AAAF09FAC2B4}"/>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95409" y="1260000"/>
              <a:ext cx="185678" cy="360000"/>
            </a:xfrm>
            <a:prstGeom prst="rect">
              <a:avLst/>
            </a:prstGeom>
          </p:spPr>
        </p:pic>
        <p:pic>
          <p:nvPicPr>
            <p:cNvPr id="7" name="Bilde 6" descr="Et bilde som inneholder tekst&#10;&#10;Automatisk generert beskrivelse">
              <a:extLst>
                <a:ext uri="{FF2B5EF4-FFF2-40B4-BE49-F238E27FC236}">
                  <a16:creationId xmlns:a16="http://schemas.microsoft.com/office/drawing/2014/main" id="{E8192D95-02D3-9582-52BE-A69C828B1F2F}"/>
                </a:ext>
              </a:extLst>
            </p:cNvPr>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Lst>
            </a:blip>
            <a:stretch>
              <a:fillRect/>
            </a:stretch>
          </p:blipFill>
          <p:spPr>
            <a:xfrm>
              <a:off x="8586956" y="1264933"/>
              <a:ext cx="195550" cy="355067"/>
            </a:xfrm>
            <a:prstGeom prst="rect">
              <a:avLst/>
            </a:prstGeom>
          </p:spPr>
        </p:pic>
      </p:grpSp>
      <p:grpSp>
        <p:nvGrpSpPr>
          <p:cNvPr id="13" name="Group 12">
            <a:extLst>
              <a:ext uri="{FF2B5EF4-FFF2-40B4-BE49-F238E27FC236}">
                <a16:creationId xmlns:a16="http://schemas.microsoft.com/office/drawing/2014/main" id="{14DD821D-B890-2546-4CE4-7E612C0A33B2}"/>
              </a:ext>
              <a:ext uri="{C183D7F6-B498-43B3-948B-1728B52AA6E4}">
                <adec:decorative xmlns:adec="http://schemas.microsoft.com/office/drawing/2017/decorative" val="1"/>
              </a:ext>
            </a:extLst>
          </p:cNvPr>
          <p:cNvGrpSpPr>
            <a:grpSpLocks noGrp="1" noUngrp="1" noRot="1" noChangeAspect="1" noMove="1" noResize="1"/>
          </p:cNvGrpSpPr>
          <p:nvPr/>
        </p:nvGrpSpPr>
        <p:grpSpPr>
          <a:xfrm>
            <a:off x="8450679" y="3188381"/>
            <a:ext cx="383760" cy="360000"/>
            <a:chOff x="7785393" y="959260"/>
            <a:chExt cx="387598" cy="364121"/>
          </a:xfrm>
        </p:grpSpPr>
        <p:pic>
          <p:nvPicPr>
            <p:cNvPr id="8" name="Bilde 7" descr="Et bilde som inneholder tekst, utklipp&#10;&#10;Automatisk generert beskrivelse">
              <a:extLst>
                <a:ext uri="{FF2B5EF4-FFF2-40B4-BE49-F238E27FC236}">
                  <a16:creationId xmlns:a16="http://schemas.microsoft.com/office/drawing/2014/main" id="{DF24F155-CC4B-5657-C7D9-07E1F8BD46B1}"/>
                </a:ext>
              </a:extLst>
            </p:cNvPr>
            <p:cNvPicPr>
              <a:picLocks noGrp="1" noRot="1" noChangeAspect="1" noMove="1" noResize="1" noEditPoints="1" noAdjustHandles="1" noChangeArrowheads="1" noChangeShapeType="1" noCrop="1"/>
            </p:cNvPicPr>
            <p:nvPr/>
          </p:nvPicPr>
          <p:blipFill>
            <a:blip r:embed="rId6" cstate="print">
              <a:extLst>
                <a:ext uri="{28A0092B-C50C-407E-A947-70E740481C1C}">
                  <a14:useLocalDpi xmlns:a14="http://schemas.microsoft.com/office/drawing/2010/main" val="0"/>
                </a:ext>
              </a:extLst>
            </a:blip>
            <a:stretch>
              <a:fillRect/>
            </a:stretch>
          </p:blipFill>
          <p:spPr>
            <a:xfrm>
              <a:off x="7975009" y="959260"/>
              <a:ext cx="197982" cy="364121"/>
            </a:xfrm>
            <a:prstGeom prst="rect">
              <a:avLst/>
            </a:prstGeom>
          </p:spPr>
        </p:pic>
        <p:pic>
          <p:nvPicPr>
            <p:cNvPr id="9" name="Bilde 8">
              <a:extLst>
                <a:ext uri="{FF2B5EF4-FFF2-40B4-BE49-F238E27FC236}">
                  <a16:creationId xmlns:a16="http://schemas.microsoft.com/office/drawing/2014/main" id="{EA9D4605-6603-EEDE-55D5-46FCE4252FD8}"/>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Lst>
            </a:blip>
            <a:stretch>
              <a:fillRect/>
            </a:stretch>
          </p:blipFill>
          <p:spPr>
            <a:xfrm>
              <a:off x="7785393" y="963059"/>
              <a:ext cx="202495" cy="360322"/>
            </a:xfrm>
            <a:prstGeom prst="rect">
              <a:avLst/>
            </a:prstGeom>
          </p:spPr>
        </p:pic>
      </p:grpSp>
      <p:pic>
        <p:nvPicPr>
          <p:cNvPr id="10" name="Bilde 9">
            <a:extLst>
              <a:ext uri="{FF2B5EF4-FFF2-40B4-BE49-F238E27FC236}">
                <a16:creationId xmlns:a16="http://schemas.microsoft.com/office/drawing/2014/main" id="{5602B961-C7F9-DDE2-3F7B-FE738FF3DD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8" cstate="print">
            <a:extLst>
              <a:ext uri="{28A0092B-C50C-407E-A947-70E740481C1C}">
                <a14:useLocalDpi xmlns:a14="http://schemas.microsoft.com/office/drawing/2010/main" val="0"/>
              </a:ext>
            </a:extLst>
          </a:blip>
          <a:stretch>
            <a:fillRect/>
          </a:stretch>
        </p:blipFill>
        <p:spPr>
          <a:xfrm>
            <a:off x="8462568" y="4547771"/>
            <a:ext cx="371539" cy="360000"/>
          </a:xfrm>
          <a:prstGeom prst="rect">
            <a:avLst/>
          </a:prstGeom>
        </p:spPr>
      </p:pic>
      <p:sp>
        <p:nvSpPr>
          <p:cNvPr id="3" name="Footer Placeholder 2">
            <a:extLst>
              <a:ext uri="{FF2B5EF4-FFF2-40B4-BE49-F238E27FC236}">
                <a16:creationId xmlns:a16="http://schemas.microsoft.com/office/drawing/2014/main" id="{E7FE69BF-9D64-CFD3-76E0-E572F80DB016}"/>
              </a:ext>
              <a:ext uri="{C183D7F6-B498-43B3-948B-1728B52AA6E4}">
                <adec:decorative xmlns:adec="http://schemas.microsoft.com/office/drawing/2017/decorative" val="0"/>
              </a:ext>
            </a:extLst>
          </p:cNvPr>
          <p:cNvSpPr>
            <a:spLocks noGrp="1" noRot="1" noMove="1" noResize="1" noEditPoints="1" noAdjustHandles="1" noChangeArrowheads="1" noChangeShapeType="1"/>
          </p:cNvSpPr>
          <p:nvPr>
            <p:ph type="ftr" sz="quarter" idx="15"/>
          </p:nvPr>
        </p:nvSpPr>
        <p:spPr>
          <a:xfrm>
            <a:off x="720000" y="6433350"/>
            <a:ext cx="7931046" cy="288125"/>
          </a:xfrm>
        </p:spPr>
        <p:txBody>
          <a:bodyPr/>
          <a:lstStyle/>
          <a:p>
            <a:pPr algn="l"/>
            <a:r>
              <a:rPr lang="en-GB" b="0">
                <a:solidFill>
                  <a:srgbClr val="1F497D"/>
                </a:solidFill>
              </a:rPr>
              <a:t>Delstrategi for innføring av samvalg</a:t>
            </a:r>
            <a:endParaRPr lang="nb-NO" dirty="0"/>
          </a:p>
        </p:txBody>
      </p:sp>
      <p:sp>
        <p:nvSpPr>
          <p:cNvPr id="12" name="Slide Number Placeholder 11">
            <a:extLst>
              <a:ext uri="{FF2B5EF4-FFF2-40B4-BE49-F238E27FC236}">
                <a16:creationId xmlns:a16="http://schemas.microsoft.com/office/drawing/2014/main" id="{532A9BCF-7A53-EB2E-5A68-8277A0C2DCAB}"/>
              </a:ext>
            </a:extLst>
          </p:cNvPr>
          <p:cNvSpPr>
            <a:spLocks noGrp="1" noRot="1" noMove="1" noResize="1" noEditPoints="1" noAdjustHandles="1" noChangeArrowheads="1" noChangeShapeType="1"/>
          </p:cNvSpPr>
          <p:nvPr>
            <p:ph type="sldNum" sz="quarter" idx="16"/>
          </p:nvPr>
        </p:nvSpPr>
        <p:spPr/>
        <p:txBody>
          <a:bodyPr/>
          <a:lstStyle/>
          <a:p>
            <a:fld id="{9FB0A734-4DA5-424C-AAEC-82F5F62A0161}" type="slidenum">
              <a:rPr lang="nb-NO" smtClean="0"/>
              <a:pPr/>
              <a:t>4</a:t>
            </a:fld>
            <a:endParaRPr lang="nb-NO" dirty="0"/>
          </a:p>
        </p:txBody>
      </p:sp>
    </p:spTree>
    <p:extLst>
      <p:ext uri="{BB962C8B-B14F-4D97-AF65-F5344CB8AC3E}">
        <p14:creationId xmlns:p14="http://schemas.microsoft.com/office/powerpoint/2010/main" val="2122255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tel 8">
            <a:extLst>
              <a:ext uri="{FF2B5EF4-FFF2-40B4-BE49-F238E27FC236}">
                <a16:creationId xmlns:a16="http://schemas.microsoft.com/office/drawing/2014/main" id="{77E84FBB-4BE5-BC4A-0272-1CE94E442F2F}"/>
              </a:ext>
            </a:extLst>
          </p:cNvPr>
          <p:cNvSpPr>
            <a:spLocks noGrp="1" noRot="1" noMove="1" noResize="1" noEditPoints="1" noAdjustHandles="1" noChangeArrowheads="1" noChangeShapeType="1"/>
          </p:cNvSpPr>
          <p:nvPr>
            <p:ph type="title"/>
          </p:nvPr>
        </p:nvSpPr>
        <p:spPr/>
        <p:txBody>
          <a:bodyPr/>
          <a:lstStyle/>
          <a:p>
            <a:r>
              <a:rPr lang="nb-NO" dirty="0">
                <a:solidFill>
                  <a:srgbClr val="003087"/>
                </a:solidFill>
              </a:rPr>
              <a:t>Innsatsområder </a:t>
            </a:r>
            <a:endParaRPr lang="nb-NO" dirty="0"/>
          </a:p>
        </p:txBody>
      </p:sp>
      <p:graphicFrame>
        <p:nvGraphicFramePr>
          <p:cNvPr id="3" name="Diagram 2" descr="Figur: Styrke kvalitet og omfang av pasientinvolvering i beslutniger om egen helse ">
            <a:extLst>
              <a:ext uri="{FF2B5EF4-FFF2-40B4-BE49-F238E27FC236}">
                <a16:creationId xmlns:a16="http://schemas.microsoft.com/office/drawing/2014/main" id="{DFF96ABA-00EB-A94B-A981-9A153C941F26}"/>
              </a:ext>
            </a:extLst>
          </p:cNvPr>
          <p:cNvGraphicFramePr>
            <a:graphicFrameLocks noGrp="1" noDrilldown="1" noMove="1" noResize="1"/>
          </p:cNvGraphicFramePr>
          <p:nvPr>
            <p:extLst>
              <p:ext uri="{D42A27DB-BD31-4B8C-83A1-F6EECF244321}">
                <p14:modId xmlns:p14="http://schemas.microsoft.com/office/powerpoint/2010/main" val="2119377024"/>
              </p:ext>
            </p:extLst>
          </p:nvPr>
        </p:nvGraphicFramePr>
        <p:xfrm>
          <a:off x="2220364" y="449302"/>
          <a:ext cx="7751272" cy="59989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66E711FE-0A44-FA04-A34C-ED83674B064D}"/>
              </a:ext>
            </a:extLst>
          </p:cNvPr>
          <p:cNvSpPr>
            <a:spLocks noGrp="1" noRot="1" noMove="1" noResize="1" noEditPoints="1" noAdjustHandles="1" noChangeArrowheads="1" noChangeShapeType="1"/>
          </p:cNvSpPr>
          <p:nvPr>
            <p:ph type="ftr" sz="quarter" idx="15"/>
          </p:nvPr>
        </p:nvSpPr>
        <p:spPr/>
        <p:txBody>
          <a:bodyPr/>
          <a:lstStyle/>
          <a:p>
            <a:pPr algn="l"/>
            <a:r>
              <a:rPr lang="en-GB" b="0" dirty="0" err="1">
                <a:solidFill>
                  <a:srgbClr val="1F497D"/>
                </a:solidFill>
              </a:rPr>
              <a:t>Delstrategi</a:t>
            </a:r>
            <a:r>
              <a:rPr lang="en-GB" b="0" dirty="0">
                <a:solidFill>
                  <a:srgbClr val="1F497D"/>
                </a:solidFill>
              </a:rPr>
              <a:t> for </a:t>
            </a:r>
            <a:r>
              <a:rPr lang="en-GB" b="0" dirty="0" err="1">
                <a:solidFill>
                  <a:srgbClr val="1F497D"/>
                </a:solidFill>
              </a:rPr>
              <a:t>innføring</a:t>
            </a:r>
            <a:r>
              <a:rPr lang="en-GB" b="0" dirty="0">
                <a:solidFill>
                  <a:srgbClr val="1F497D"/>
                </a:solidFill>
              </a:rPr>
              <a:t> </a:t>
            </a:r>
            <a:r>
              <a:rPr lang="en-GB" b="0" dirty="0" err="1">
                <a:solidFill>
                  <a:srgbClr val="1F497D"/>
                </a:solidFill>
              </a:rPr>
              <a:t>av</a:t>
            </a:r>
            <a:r>
              <a:rPr lang="en-GB" b="0" dirty="0">
                <a:solidFill>
                  <a:srgbClr val="1F497D"/>
                </a:solidFill>
              </a:rPr>
              <a:t> </a:t>
            </a:r>
            <a:r>
              <a:rPr lang="en-GB" b="0" dirty="0" err="1">
                <a:solidFill>
                  <a:srgbClr val="1F497D"/>
                </a:solidFill>
              </a:rPr>
              <a:t>samvalg</a:t>
            </a:r>
            <a:endParaRPr lang="nb-NO" dirty="0"/>
          </a:p>
        </p:txBody>
      </p:sp>
      <p:sp>
        <p:nvSpPr>
          <p:cNvPr id="6" name="Slide Number Placeholder 5">
            <a:extLst>
              <a:ext uri="{FF2B5EF4-FFF2-40B4-BE49-F238E27FC236}">
                <a16:creationId xmlns:a16="http://schemas.microsoft.com/office/drawing/2014/main" id="{94484985-C7D3-F61E-E03A-23B8BE76C508}"/>
              </a:ext>
            </a:extLst>
          </p:cNvPr>
          <p:cNvSpPr>
            <a:spLocks noGrp="1" noRot="1" noMove="1" noResize="1" noEditPoints="1" noAdjustHandles="1" noChangeArrowheads="1" noChangeShapeType="1"/>
          </p:cNvSpPr>
          <p:nvPr>
            <p:ph type="sldNum" sz="quarter" idx="16"/>
          </p:nvPr>
        </p:nvSpPr>
        <p:spPr/>
        <p:txBody>
          <a:bodyPr/>
          <a:lstStyle/>
          <a:p>
            <a:fld id="{9FB0A734-4DA5-424C-AAEC-82F5F62A0161}" type="slidenum">
              <a:rPr lang="nb-NO" smtClean="0"/>
              <a:pPr/>
              <a:t>5</a:t>
            </a:fld>
            <a:endParaRPr lang="nb-NO" dirty="0"/>
          </a:p>
        </p:txBody>
      </p:sp>
      <p:pic>
        <p:nvPicPr>
          <p:cNvPr id="7" name="Bilde 3" descr="Helse Sør-Øst logo">
            <a:extLst>
              <a:ext uri="{FF2B5EF4-FFF2-40B4-BE49-F238E27FC236}">
                <a16:creationId xmlns:a16="http://schemas.microsoft.com/office/drawing/2014/main" id="{BC829A0C-EC59-0404-E558-4A6FC62E887D}"/>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tretch>
            <a:fillRect/>
          </a:stretch>
        </p:blipFill>
        <p:spPr>
          <a:xfrm>
            <a:off x="9964738" y="6433003"/>
            <a:ext cx="1386840" cy="288125"/>
          </a:xfrm>
          <a:prstGeom prst="rect">
            <a:avLst/>
          </a:prstGeom>
        </p:spPr>
      </p:pic>
    </p:spTree>
    <p:extLst>
      <p:ext uri="{BB962C8B-B14F-4D97-AF65-F5344CB8AC3E}">
        <p14:creationId xmlns:p14="http://schemas.microsoft.com/office/powerpoint/2010/main" val="544801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69DC3E8-5073-47DA-4A66-79AEB841E17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7462" y="-1306"/>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O" sz="1800" b="0" i="0" u="none" strike="noStrike" kern="1200" cap="none" spc="0" normalizeH="0" baseline="0" noProof="0" dirty="0">
              <a:ln>
                <a:noFill/>
              </a:ln>
              <a:solidFill>
                <a:srgbClr val="D8D4D9"/>
              </a:solidFill>
              <a:effectLst/>
              <a:highlight>
                <a:srgbClr val="F0EDEE"/>
              </a:highlight>
              <a:uLnTx/>
              <a:uFillTx/>
              <a:latin typeface="Calibri" panose="020F0502020204030204"/>
              <a:ea typeface="+mn-ea"/>
              <a:cs typeface="+mn-cs"/>
            </a:endParaRPr>
          </a:p>
        </p:txBody>
      </p:sp>
      <p:sp>
        <p:nvSpPr>
          <p:cNvPr id="4" name="Ellipse 3">
            <a:extLst>
              <a:ext uri="{FF2B5EF4-FFF2-40B4-BE49-F238E27FC236}">
                <a16:creationId xmlns:a16="http://schemas.microsoft.com/office/drawing/2014/main" id="{E7C09C4F-B456-F741-BA45-4424A1080DE9}"/>
              </a:ext>
            </a:extLst>
          </p:cNvPr>
          <p:cNvSpPr>
            <a:spLocks noGrp="1" noRot="1" noMove="1" noResize="1" noEditPoints="1" noAdjustHandles="1" noChangeArrowheads="1" noChangeShapeType="1"/>
          </p:cNvSpPr>
          <p:nvPr/>
        </p:nvSpPr>
        <p:spPr>
          <a:xfrm>
            <a:off x="360000" y="360000"/>
            <a:ext cx="900000" cy="90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4800" b="1" i="0" u="none" strike="noStrike" kern="1200" cap="none" spc="0" normalizeH="0" baseline="0" noProof="0" dirty="0">
                <a:ln>
                  <a:noFill/>
                </a:ln>
                <a:solidFill>
                  <a:srgbClr val="FFFFFF"/>
                </a:solidFill>
                <a:effectLst/>
                <a:uLnTx/>
                <a:uFillTx/>
                <a:latin typeface="Calibri" panose="020F0502020204030204"/>
                <a:ea typeface="+mn-ea"/>
                <a:cs typeface="+mn-cs"/>
              </a:rPr>
              <a:t>1</a:t>
            </a:r>
          </a:p>
        </p:txBody>
      </p:sp>
      <p:sp>
        <p:nvSpPr>
          <p:cNvPr id="3" name="Tittel 2">
            <a:extLst>
              <a:ext uri="{FF2B5EF4-FFF2-40B4-BE49-F238E27FC236}">
                <a16:creationId xmlns:a16="http://schemas.microsoft.com/office/drawing/2014/main" id="{4727F522-D327-EC40-8C10-4AEEDAFDCB0D}"/>
              </a:ext>
            </a:extLst>
          </p:cNvPr>
          <p:cNvSpPr>
            <a:spLocks noGrp="1" noRot="1" noMove="1" noResize="1" noEditPoints="1" noAdjustHandles="1" noChangeArrowheads="1" noChangeShapeType="1"/>
          </p:cNvSpPr>
          <p:nvPr>
            <p:ph type="title"/>
          </p:nvPr>
        </p:nvSpPr>
        <p:spPr>
          <a:xfrm>
            <a:off x="1620000" y="522000"/>
            <a:ext cx="9882809" cy="722894"/>
          </a:xfrm>
        </p:spPr>
        <p:txBody>
          <a:bodyPr lIns="0" tIns="0" rIns="0" bIns="0" anchor="t" anchorCtr="0">
            <a:normAutofit fontScale="90000"/>
          </a:bodyPr>
          <a:lstStyle/>
          <a:p>
            <a:r>
              <a:rPr lang="nb-NO" sz="4800" dirty="0">
                <a:solidFill>
                  <a:schemeClr val="accent3"/>
                </a:solidFill>
              </a:rPr>
              <a:t>Ledelse, ambisjonsnivå og organisering I</a:t>
            </a:r>
          </a:p>
        </p:txBody>
      </p:sp>
      <p:sp>
        <p:nvSpPr>
          <p:cNvPr id="2" name="Plassholder for innhold 1">
            <a:extLst>
              <a:ext uri="{FF2B5EF4-FFF2-40B4-BE49-F238E27FC236}">
                <a16:creationId xmlns:a16="http://schemas.microsoft.com/office/drawing/2014/main" id="{1D5C4403-9A6E-7A46-9D2E-89901A3B0C4F}"/>
              </a:ext>
            </a:extLst>
          </p:cNvPr>
          <p:cNvSpPr>
            <a:spLocks/>
          </p:cNvSpPr>
          <p:nvPr>
            <p:ph idx="14"/>
          </p:nvPr>
        </p:nvSpPr>
        <p:spPr>
          <a:xfrm>
            <a:off x="1620000" y="1260000"/>
            <a:ext cx="8264387" cy="992736"/>
          </a:xfrm>
        </p:spPr>
        <p:txBody>
          <a:bodyPr lIns="0" tIns="0" rIns="0" bIns="0">
            <a:noAutofit/>
          </a:bodyPr>
          <a:lstStyle/>
          <a:p>
            <a:pPr marL="0" indent="0">
              <a:spcBef>
                <a:spcPts val="0"/>
              </a:spcBef>
              <a:buNone/>
            </a:pPr>
            <a:r>
              <a:rPr lang="nb-NO" sz="2000" dirty="0"/>
              <a:t>Ambisjonsnivå og strategi må være avklart, forankret og eid av ledelsen. Kunnskapsgrunnlaget tyder på at det er viktig å ha en gruppe ledere for prosjektet, som arbeider sammen om innføringen.</a:t>
            </a:r>
          </a:p>
        </p:txBody>
      </p:sp>
      <p:sp>
        <p:nvSpPr>
          <p:cNvPr id="5" name="Footer Placeholder 4">
            <a:extLst>
              <a:ext uri="{FF2B5EF4-FFF2-40B4-BE49-F238E27FC236}">
                <a16:creationId xmlns:a16="http://schemas.microsoft.com/office/drawing/2014/main" id="{33517389-C0D1-CB5C-43AE-0518B00871E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ph type="ftr" sz="quarter" idx="15"/>
          </p:nvPr>
        </p:nvSpPr>
        <p:spPr>
          <a:xfrm>
            <a:off x="720000" y="6433350"/>
            <a:ext cx="2826282" cy="288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1F497D"/>
                </a:solidFill>
                <a:effectLst/>
                <a:uLnTx/>
                <a:uFillTx/>
                <a:latin typeface="Calibri" panose="020F0502020204030204"/>
                <a:ea typeface="+mn-ea"/>
                <a:cs typeface="+mn-cs"/>
              </a:rPr>
              <a:t>Delstrategi for innføring av samvalg</a:t>
            </a:r>
            <a:endParaRPr kumimoji="0" lang="nb-NO" sz="1200" b="1" i="0" u="none" strike="noStrike" kern="1200" cap="none" spc="0" normalizeH="0" baseline="0" noProof="0" dirty="0">
              <a:ln>
                <a:noFill/>
              </a:ln>
              <a:solidFill>
                <a:srgbClr val="003388"/>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3EA396F-03CB-1FA6-9269-DD6174DE6257}"/>
              </a:ext>
              <a:ext uri="{C183D7F6-B498-43B3-948B-1728B52AA6E4}">
                <adec:decorative xmlns:adec="http://schemas.microsoft.com/office/drawing/2017/decorative" val="0"/>
              </a:ext>
            </a:extLst>
          </p:cNvPr>
          <p:cNvSpPr>
            <a:spLocks noGrp="1" noRot="1" noMove="1" noResize="1" noEditPoints="1" noAdjustHandles="1" noChangeArrowheads="1" noChangeShapeType="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FB0A734-4DA5-424C-AAEC-82F5F62A0161}" type="slidenum">
              <a:rPr kumimoji="0" lang="nb-NO" sz="1200" b="1" i="0" u="none" strike="noStrike" kern="1200" cap="none" spc="0" normalizeH="0" baseline="0" noProof="0" smtClean="0">
                <a:ln>
                  <a:noFill/>
                </a:ln>
                <a:solidFill>
                  <a:srgbClr val="003388"/>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nb-NO" sz="1200" b="1" i="0" u="none" strike="noStrike" kern="1200" cap="none" spc="0" normalizeH="0" baseline="0" noProof="0" dirty="0">
              <a:ln>
                <a:noFill/>
              </a:ln>
              <a:solidFill>
                <a:srgbClr val="003388"/>
              </a:solidFill>
              <a:effectLst/>
              <a:uLnTx/>
              <a:uFillTx/>
              <a:latin typeface="Calibri" panose="020F0502020204030204"/>
              <a:ea typeface="+mn-ea"/>
              <a:cs typeface="+mn-cs"/>
            </a:endParaRPr>
          </a:p>
        </p:txBody>
      </p:sp>
      <p:pic>
        <p:nvPicPr>
          <p:cNvPr id="7" name="Bilde 3">
            <a:extLst>
              <a:ext uri="{FF2B5EF4-FFF2-40B4-BE49-F238E27FC236}">
                <a16:creationId xmlns:a16="http://schemas.microsoft.com/office/drawing/2014/main" id="{3D8699A2-5178-579F-7A6B-D62E81AEE5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964738" y="6433003"/>
            <a:ext cx="1386840" cy="288125"/>
          </a:xfrm>
          <a:prstGeom prst="rect">
            <a:avLst/>
          </a:prstGeom>
        </p:spPr>
      </p:pic>
      <p:graphicFrame>
        <p:nvGraphicFramePr>
          <p:cNvPr id="15" name="Tabell 4" descr="Tabell viser brukerrepresentanter, erfarent helsepersonell, ansatterepresentatner, innføringskoordinatorer og pilotavdelinger i HF og RHF">
            <a:extLst>
              <a:ext uri="{FF2B5EF4-FFF2-40B4-BE49-F238E27FC236}">
                <a16:creationId xmlns:a16="http://schemas.microsoft.com/office/drawing/2014/main" id="{2CEBBA15-70BB-764F-BC90-346C9E165CC3}"/>
              </a:ext>
            </a:extLst>
          </p:cNvPr>
          <p:cNvGraphicFramePr>
            <a:graphicFrameLocks/>
          </p:cNvGraphicFramePr>
          <p:nvPr>
            <p:extLst>
              <p:ext uri="{D42A27DB-BD31-4B8C-83A1-F6EECF244321}">
                <p14:modId xmlns:p14="http://schemas.microsoft.com/office/powerpoint/2010/main" val="746255038"/>
              </p:ext>
            </p:extLst>
          </p:nvPr>
        </p:nvGraphicFramePr>
        <p:xfrm>
          <a:off x="343462" y="2051785"/>
          <a:ext cx="11520000" cy="3942806"/>
        </p:xfrm>
        <a:graphic>
          <a:graphicData uri="http://schemas.openxmlformats.org/drawingml/2006/table">
            <a:tbl>
              <a:tblPr firstRow="1" bandRow="1">
                <a:tableStyleId>{2D5ABB26-0587-4C30-8999-92F81FD0307C}</a:tableStyleId>
              </a:tblPr>
              <a:tblGrid>
                <a:gridCol w="1800000">
                  <a:extLst>
                    <a:ext uri="{9D8B030D-6E8A-4147-A177-3AD203B41FA5}">
                      <a16:colId xmlns:a16="http://schemas.microsoft.com/office/drawing/2014/main" val="1289008748"/>
                    </a:ext>
                  </a:extLst>
                </a:gridCol>
                <a:gridCol w="6120000">
                  <a:extLst>
                    <a:ext uri="{9D8B030D-6E8A-4147-A177-3AD203B41FA5}">
                      <a16:colId xmlns:a16="http://schemas.microsoft.com/office/drawing/2014/main" val="2923821891"/>
                    </a:ext>
                  </a:extLst>
                </a:gridCol>
                <a:gridCol w="3600000">
                  <a:extLst>
                    <a:ext uri="{9D8B030D-6E8A-4147-A177-3AD203B41FA5}">
                      <a16:colId xmlns:a16="http://schemas.microsoft.com/office/drawing/2014/main" val="3917102901"/>
                    </a:ext>
                  </a:extLst>
                </a:gridCol>
              </a:tblGrid>
              <a:tr h="3673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b-NO" sz="1050" b="0" dirty="0">
                        <a:solidFill>
                          <a:srgbClr val="003087"/>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BE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O" sz="2200" b="1" i="0" u="none" strike="noStrike" kern="1200" cap="none" spc="0" normalizeH="0" baseline="0" noProof="0">
                          <a:ln>
                            <a:noFill/>
                          </a:ln>
                          <a:solidFill>
                            <a:srgbClr val="003087"/>
                          </a:solidFill>
                          <a:effectLst/>
                          <a:uLnTx/>
                          <a:uFillTx/>
                          <a:latin typeface="+mn-lt"/>
                          <a:ea typeface="+mn-ea"/>
                          <a:cs typeface="+mn-cs"/>
                        </a:rPr>
                        <a:t>HF</a:t>
                      </a:r>
                      <a:endParaRPr kumimoji="0" lang="en-NO" sz="2200" b="1" i="0" u="none" strike="noStrike" kern="1200" cap="none" spc="0" normalizeH="0" baseline="0" noProof="0" dirty="0">
                        <a:ln>
                          <a:noFill/>
                        </a:ln>
                        <a:solidFill>
                          <a:srgbClr val="003087"/>
                        </a:solidFill>
                        <a:effectLst/>
                        <a:uLnTx/>
                        <a:uFillTx/>
                        <a:latin typeface="+mn-lt"/>
                        <a:ea typeface="+mn-ea"/>
                        <a:cs typeface="+mn-cs"/>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BE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O" sz="2000" b="1" i="0" u="none" strike="noStrike" kern="1200" cap="none" spc="0" normalizeH="0" baseline="0" noProof="0">
                          <a:ln>
                            <a:noFill/>
                          </a:ln>
                          <a:solidFill>
                            <a:srgbClr val="003087"/>
                          </a:solidFill>
                          <a:effectLst/>
                          <a:uLnTx/>
                          <a:uFillTx/>
                          <a:latin typeface="+mn-lt"/>
                          <a:ea typeface="+mn-ea"/>
                          <a:cs typeface="+mn-cs"/>
                        </a:rPr>
                        <a:t>RHF</a:t>
                      </a:r>
                      <a:endParaRPr kumimoji="0" lang="en-NO" sz="2000" b="1" i="0" u="none" strike="noStrike" kern="1200" cap="none" spc="0" normalizeH="0" baseline="0" noProof="0" dirty="0">
                        <a:ln>
                          <a:noFill/>
                        </a:ln>
                        <a:solidFill>
                          <a:srgbClr val="003087"/>
                        </a:solidFill>
                        <a:effectLst/>
                        <a:uLnTx/>
                        <a:uFillTx/>
                        <a:latin typeface="+mn-lt"/>
                        <a:ea typeface="+mn-ea"/>
                        <a:cs typeface="+mn-cs"/>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BE5"/>
                    </a:solidFill>
                  </a:tcPr>
                </a:tc>
                <a:extLst>
                  <a:ext uri="{0D108BD9-81ED-4DB2-BD59-A6C34878D82A}">
                    <a16:rowId xmlns:a16="http://schemas.microsoft.com/office/drawing/2014/main" val="3945477676"/>
                  </a:ext>
                </a:extLst>
              </a:tr>
              <a:tr h="11305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b="1">
                          <a:solidFill>
                            <a:srgbClr val="003087"/>
                          </a:solidFill>
                        </a:rPr>
                        <a:t>Ambisjonsnivå og økonomi</a:t>
                      </a:r>
                      <a:endParaRPr lang="nb-NO" sz="1050" b="0" dirty="0">
                        <a:solidFill>
                          <a:srgbClr val="003087"/>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a:solidFill>
                            <a:schemeClr val="tx1"/>
                          </a:solidFill>
                          <a:effectLst/>
                        </a:rPr>
                        <a:t>avklare ambisjoner for egne planer og allokere ressurser</a:t>
                      </a:r>
                      <a:endParaRPr lang="nb-NO" sz="1200" kern="1200" dirty="0">
                        <a:solidFill>
                          <a:schemeClr val="tx1"/>
                        </a:solidFill>
                        <a:effectLst/>
                        <a:latin typeface="+mn-lt"/>
                        <a:ea typeface="+mn-ea"/>
                        <a:cs typeface="+mn-cs"/>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solidFill>
                          <a:effectLst/>
                        </a:rPr>
                        <a:t>avklare ambisjoner for </a:t>
                      </a:r>
                      <a:r>
                        <a:rPr lang="nb-NO" sz="1200" kern="1200" dirty="0" err="1">
                          <a:solidFill>
                            <a:schemeClr val="tx1"/>
                          </a:solidFill>
                          <a:effectLst/>
                        </a:rPr>
                        <a:t>samvalgsarbeidet</a:t>
                      </a:r>
                      <a:r>
                        <a:rPr lang="nb-NO" sz="1200" kern="1200" dirty="0">
                          <a:solidFill>
                            <a:schemeClr val="tx1"/>
                          </a:solidFill>
                          <a:effectLst/>
                        </a:rPr>
                        <a:t> </a:t>
                      </a:r>
                      <a:br>
                        <a:rPr lang="nb-NO" sz="1200" kern="1200" dirty="0">
                          <a:solidFill>
                            <a:schemeClr val="tx1"/>
                          </a:solidFill>
                          <a:effectLst/>
                        </a:rPr>
                      </a:br>
                      <a:r>
                        <a:rPr lang="nb-NO" sz="1200" kern="1200" dirty="0">
                          <a:solidFill>
                            <a:schemeClr val="tx1"/>
                          </a:solidFill>
                          <a:effectLst/>
                        </a:rPr>
                        <a:t>og allokere ressurser </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3932733686"/>
                  </a:ext>
                </a:extLst>
              </a:tr>
              <a:tr h="7647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b="1">
                          <a:solidFill>
                            <a:srgbClr val="003087"/>
                          </a:solidFill>
                        </a:rPr>
                        <a:t>Strategier og planer</a:t>
                      </a:r>
                      <a:endParaRPr lang="nb-NO" sz="1050" kern="1200" dirty="0">
                        <a:solidFill>
                          <a:srgbClr val="003087"/>
                        </a:solidFill>
                        <a:effectLst/>
                        <a:latin typeface="+mn-lt"/>
                        <a:ea typeface="+mn-ea"/>
                        <a:cs typeface="+mn-cs"/>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a:solidFill>
                            <a:schemeClr val="tx1"/>
                          </a:solidFill>
                          <a:effectLst/>
                        </a:rPr>
                        <a:t>utarbeide en handlingsplan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a:solidFill>
                            <a:schemeClr val="tx1"/>
                          </a:solidFill>
                          <a:effectLst/>
                        </a:rPr>
                        <a:t>ha samvalg med i relevante strategier og planer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a:solidFill>
                            <a:schemeClr val="tx1"/>
                          </a:solidFill>
                          <a:effectLst/>
                        </a:rPr>
                        <a:t>oppfylle helseforetakets egne strategiske satsninger innenfor samvalg</a:t>
                      </a:r>
                      <a:endParaRPr lang="nb-NO" sz="1200" kern="1200" dirty="0">
                        <a:solidFill>
                          <a:schemeClr val="tx1"/>
                        </a:solidFill>
                        <a:effectLst/>
                        <a:latin typeface="+mn-lt"/>
                        <a:ea typeface="+mn-ea"/>
                        <a:cs typeface="+mn-cs"/>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a:solidFill>
                            <a:schemeClr val="tx1"/>
                          </a:solidFill>
                          <a:effectLst/>
                        </a:rPr>
                        <a:t>ha samvalg med i relevante strategier </a:t>
                      </a:r>
                      <a:br>
                        <a:rPr lang="nb-NO" sz="1200" kern="1200">
                          <a:solidFill>
                            <a:schemeClr val="tx1"/>
                          </a:solidFill>
                          <a:effectLst/>
                        </a:rPr>
                      </a:br>
                      <a:r>
                        <a:rPr lang="nb-NO" sz="1200" kern="1200">
                          <a:solidFill>
                            <a:schemeClr val="tx1"/>
                          </a:solidFill>
                          <a:effectLst/>
                        </a:rPr>
                        <a:t>og planer</a:t>
                      </a:r>
                      <a:endParaRPr lang="nb-NO" sz="1200" kern="1200" dirty="0">
                        <a:solidFill>
                          <a:schemeClr val="tx1"/>
                        </a:solidFill>
                        <a:effectLst/>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2045261387"/>
                  </a:ext>
                </a:extLst>
              </a:tr>
              <a:tr h="39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b="1">
                          <a:solidFill>
                            <a:srgbClr val="003087"/>
                          </a:solidFill>
                        </a:rPr>
                        <a:t>Ledelse</a:t>
                      </a:r>
                      <a:endParaRPr lang="nb-NO" sz="1050" kern="1200" dirty="0">
                        <a:solidFill>
                          <a:srgbClr val="003087"/>
                        </a:solidFill>
                        <a:effectLst/>
                        <a:latin typeface="+mn-lt"/>
                        <a:ea typeface="+mn-ea"/>
                        <a:cs typeface="+mn-cs"/>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9388" lvl="0" indent="-179388">
                        <a:buFont typeface="Arial" panose="020B0604020202020204" pitchFamily="34" charset="0"/>
                        <a:buChar char="•"/>
                        <a:tabLst/>
                      </a:pPr>
                      <a:r>
                        <a:rPr lang="nb-NO" sz="1200" kern="1200">
                          <a:solidFill>
                            <a:schemeClr val="tx1"/>
                          </a:solidFill>
                          <a:effectLst/>
                        </a:rPr>
                        <a:t>forankre delstrategien hos administrerende direktør og i foretakets ledelse</a:t>
                      </a:r>
                    </a:p>
                    <a:p>
                      <a:pPr marL="179388" lvl="0" indent="-179388">
                        <a:buFont typeface="Arial" panose="020B0604020202020204" pitchFamily="34" charset="0"/>
                        <a:buChar char="•"/>
                        <a:tabLst/>
                      </a:pPr>
                      <a:r>
                        <a:rPr lang="nb-NO" sz="1200" kern="1200">
                          <a:solidFill>
                            <a:schemeClr val="tx1"/>
                          </a:solidFill>
                          <a:effectLst/>
                        </a:rPr>
                        <a:t>sikre at en person i foretakets ledelse har det øverste ansvaret for gjennomføringen av delstrategien. Dette kan være administrerende direktør, fagdirektør eller fagsjef.</a:t>
                      </a:r>
                    </a:p>
                    <a:p>
                      <a:pPr marL="179388" lvl="0" indent="-179388">
                        <a:buFont typeface="Arial" panose="020B0604020202020204" pitchFamily="34" charset="0"/>
                        <a:buChar char="•"/>
                        <a:tabLst/>
                      </a:pPr>
                      <a:r>
                        <a:rPr lang="nb-NO" sz="1200" kern="1200">
                          <a:solidFill>
                            <a:schemeClr val="tx1"/>
                          </a:solidFill>
                          <a:effectLst/>
                        </a:rPr>
                        <a:t>sikre at en sentral brukerrepresentant, erfarent helsepersonell og eventuelt ansattrepresentant arbeider sammen med foretakets ledelse om innføringen (se 1.4–1.6)</a:t>
                      </a:r>
                    </a:p>
                    <a:p>
                      <a:pPr marL="179388" lvl="0" indent="-179388">
                        <a:buFont typeface="Arial" panose="020B0604020202020204" pitchFamily="34" charset="0"/>
                        <a:buChar char="•"/>
                        <a:tabLst/>
                      </a:pPr>
                      <a:r>
                        <a:rPr lang="nb-NO" sz="1200" kern="1200">
                          <a:solidFill>
                            <a:schemeClr val="tx1"/>
                          </a:solidFill>
                          <a:effectLst/>
                        </a:rPr>
                        <a:t>lage en struktur for hvordan helseforetaket skal organisere innføringen, inkludert den enkelte klinikk, avdeling, poliklinikk og sengepost.</a:t>
                      </a:r>
                      <a:endParaRPr lang="nb-NO" sz="1200" kern="1200" dirty="0">
                        <a:solidFill>
                          <a:schemeClr val="tx1"/>
                        </a:solidFill>
                        <a:effectLst/>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solidFill>
                          <a:effectLst/>
                        </a:rPr>
                        <a:t>ha et øverste ledelsesteam for innføringen. </a:t>
                      </a:r>
                      <a:br>
                        <a:rPr lang="nb-NO" sz="1200" kern="1200" dirty="0">
                          <a:solidFill>
                            <a:schemeClr val="tx1"/>
                          </a:solidFill>
                          <a:effectLst/>
                        </a:rPr>
                      </a:br>
                      <a:r>
                        <a:rPr lang="nb-NO" sz="1200" kern="1200" dirty="0">
                          <a:solidFill>
                            <a:schemeClr val="tx1"/>
                          </a:solidFill>
                          <a:effectLst/>
                        </a:rPr>
                        <a:t>En person i </a:t>
                      </a:r>
                      <a:r>
                        <a:rPr lang="nb-NO" sz="1200" kern="1200" dirty="0" err="1">
                          <a:solidFill>
                            <a:schemeClr val="tx1"/>
                          </a:solidFill>
                          <a:effectLst/>
                        </a:rPr>
                        <a:t>RHFets</a:t>
                      </a:r>
                      <a:r>
                        <a:rPr lang="nb-NO" sz="1200" kern="1200" dirty="0">
                          <a:solidFill>
                            <a:schemeClr val="tx1"/>
                          </a:solidFill>
                          <a:effectLst/>
                        </a:rPr>
                        <a:t> ledelse bør delta i teamet </a:t>
                      </a:r>
                      <a:endParaRPr lang="nb-NO" sz="1200" b="1" dirty="0">
                        <a:solidFill>
                          <a:schemeClr val="accent1">
                            <a:lumMod val="75000"/>
                          </a:schemeClr>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430700315"/>
                  </a:ext>
                </a:extLst>
              </a:tr>
            </a:tbl>
          </a:graphicData>
        </a:graphic>
      </p:graphicFrame>
    </p:spTree>
    <p:extLst>
      <p:ext uri="{BB962C8B-B14F-4D97-AF65-F5344CB8AC3E}">
        <p14:creationId xmlns:p14="http://schemas.microsoft.com/office/powerpoint/2010/main" val="3155231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CE0E9F0-0099-9DFF-4D52-274C6F99D70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dirty="0">
              <a:solidFill>
                <a:srgbClr val="D8D4D9"/>
              </a:solidFill>
              <a:highlight>
                <a:srgbClr val="F0EDEE"/>
              </a:highlight>
            </a:endParaRPr>
          </a:p>
        </p:txBody>
      </p:sp>
      <p:pic>
        <p:nvPicPr>
          <p:cNvPr id="18" name="Bilde 3">
            <a:extLst>
              <a:ext uri="{FF2B5EF4-FFF2-40B4-BE49-F238E27FC236}">
                <a16:creationId xmlns:a16="http://schemas.microsoft.com/office/drawing/2014/main" id="{89FE6C70-0B97-C243-AE96-F5D25D77A90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964738" y="6433003"/>
            <a:ext cx="1386840" cy="288125"/>
          </a:xfrm>
          <a:prstGeom prst="rect">
            <a:avLst/>
          </a:prstGeom>
        </p:spPr>
      </p:pic>
      <p:sp>
        <p:nvSpPr>
          <p:cNvPr id="3" name="Slide Number Placeholder 2">
            <a:extLst>
              <a:ext uri="{FF2B5EF4-FFF2-40B4-BE49-F238E27FC236}">
                <a16:creationId xmlns:a16="http://schemas.microsoft.com/office/drawing/2014/main" id="{C476A4D9-B369-664F-8BBD-2EB67408059F}"/>
              </a:ext>
            </a:extLst>
          </p:cNvPr>
          <p:cNvSpPr>
            <a:spLocks noGrp="1" noRot="1" noMove="1" noResize="1" noEditPoints="1" noAdjustHandles="1" noChangeArrowheads="1" noChangeShapeType="1"/>
          </p:cNvSpPr>
          <p:nvPr>
            <p:ph type="sldNum" sz="quarter" idx="16"/>
          </p:nvPr>
        </p:nvSpPr>
        <p:spPr/>
        <p:txBody>
          <a:bodyPr/>
          <a:lstStyle/>
          <a:p>
            <a:fld id="{9FB0A734-4DA5-424C-AAEC-82F5F62A0161}" type="slidenum">
              <a:rPr lang="nb-NO" smtClean="0"/>
              <a:pPr/>
              <a:t>7</a:t>
            </a:fld>
            <a:endParaRPr lang="nb-NO" dirty="0"/>
          </a:p>
        </p:txBody>
      </p:sp>
      <p:sp>
        <p:nvSpPr>
          <p:cNvPr id="2" name="Footer Placeholder 1">
            <a:extLst>
              <a:ext uri="{FF2B5EF4-FFF2-40B4-BE49-F238E27FC236}">
                <a16:creationId xmlns:a16="http://schemas.microsoft.com/office/drawing/2014/main" id="{BE300B9B-1C11-7295-5239-F3DDD4B6C60F}"/>
              </a:ext>
            </a:extLst>
          </p:cNvPr>
          <p:cNvSpPr>
            <a:spLocks noGrp="1" noRot="1" noMove="1" noResize="1" noEditPoints="1" noAdjustHandles="1" noChangeArrowheads="1" noChangeShapeType="1"/>
          </p:cNvSpPr>
          <p:nvPr>
            <p:ph type="ftr" sz="quarter" idx="15"/>
          </p:nvPr>
        </p:nvSpPr>
        <p:spPr>
          <a:xfrm>
            <a:off x="720000" y="6433350"/>
            <a:ext cx="2826282" cy="288125"/>
          </a:xfrm>
        </p:spPr>
        <p:txBody>
          <a:bodyPr/>
          <a:lstStyle/>
          <a:p>
            <a:pPr algn="l"/>
            <a:r>
              <a:rPr lang="en-GB" b="0">
                <a:solidFill>
                  <a:srgbClr val="1F497D"/>
                </a:solidFill>
              </a:rPr>
              <a:t>Delstrategi for innføring av samvalg</a:t>
            </a:r>
            <a:endParaRPr lang="nb-NO" dirty="0"/>
          </a:p>
        </p:txBody>
      </p:sp>
      <p:graphicFrame>
        <p:nvGraphicFramePr>
          <p:cNvPr id="11" name="Tabell 4" descr="Tabell viser brukerrepresentanter, erfarent helsepersonell, ansatterepresentatner, innføringskoordinatorer og pilotavdelinger i HF og RHF">
            <a:extLst>
              <a:ext uri="{FF2B5EF4-FFF2-40B4-BE49-F238E27FC236}">
                <a16:creationId xmlns:a16="http://schemas.microsoft.com/office/drawing/2014/main" id="{4F863280-5959-30F1-51E9-7E07723741EC}"/>
              </a:ext>
            </a:extLst>
          </p:cNvPr>
          <p:cNvGraphicFramePr>
            <a:graphicFrameLocks/>
          </p:cNvGraphicFramePr>
          <p:nvPr>
            <p:extLst>
              <p:ext uri="{D42A27DB-BD31-4B8C-83A1-F6EECF244321}">
                <p14:modId xmlns:p14="http://schemas.microsoft.com/office/powerpoint/2010/main" val="2381855329"/>
              </p:ext>
            </p:extLst>
          </p:nvPr>
        </p:nvGraphicFramePr>
        <p:xfrm>
          <a:off x="360000" y="1864906"/>
          <a:ext cx="11520000" cy="4194086"/>
        </p:xfrm>
        <a:graphic>
          <a:graphicData uri="http://schemas.openxmlformats.org/drawingml/2006/table">
            <a:tbl>
              <a:tblPr firstRow="1" bandRow="1">
                <a:tableStyleId>{2D5ABB26-0587-4C30-8999-92F81FD0307C}</a:tableStyleId>
              </a:tblPr>
              <a:tblGrid>
                <a:gridCol w="1800000">
                  <a:extLst>
                    <a:ext uri="{9D8B030D-6E8A-4147-A177-3AD203B41FA5}">
                      <a16:colId xmlns:a16="http://schemas.microsoft.com/office/drawing/2014/main" val="1289008748"/>
                    </a:ext>
                  </a:extLst>
                </a:gridCol>
                <a:gridCol w="6120000">
                  <a:extLst>
                    <a:ext uri="{9D8B030D-6E8A-4147-A177-3AD203B41FA5}">
                      <a16:colId xmlns:a16="http://schemas.microsoft.com/office/drawing/2014/main" val="2923821891"/>
                    </a:ext>
                  </a:extLst>
                </a:gridCol>
                <a:gridCol w="3600000">
                  <a:extLst>
                    <a:ext uri="{9D8B030D-6E8A-4147-A177-3AD203B41FA5}">
                      <a16:colId xmlns:a16="http://schemas.microsoft.com/office/drawing/2014/main" val="3917102901"/>
                    </a:ext>
                  </a:extLst>
                </a:gridCol>
              </a:tblGrid>
              <a:tr h="3673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b-NO" sz="1050" b="0" dirty="0">
                        <a:solidFill>
                          <a:srgbClr val="003087"/>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BE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O" sz="2200" b="1" i="0" u="none" strike="noStrike" kern="1200" cap="none" spc="0" normalizeH="0" baseline="0" noProof="0" dirty="0">
                          <a:ln>
                            <a:noFill/>
                          </a:ln>
                          <a:solidFill>
                            <a:srgbClr val="003087"/>
                          </a:solidFill>
                          <a:effectLst/>
                          <a:uLnTx/>
                          <a:uFillTx/>
                          <a:latin typeface="+mn-lt"/>
                          <a:ea typeface="+mn-ea"/>
                          <a:cs typeface="+mn-cs"/>
                        </a:rPr>
                        <a:t>HF</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BE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O" sz="2000" b="1" i="0" u="none" strike="noStrike" kern="1200" cap="none" spc="0" normalizeH="0" baseline="0" noProof="0" dirty="0">
                          <a:ln>
                            <a:noFill/>
                          </a:ln>
                          <a:solidFill>
                            <a:srgbClr val="003087"/>
                          </a:solidFill>
                          <a:effectLst/>
                          <a:uLnTx/>
                          <a:uFillTx/>
                          <a:latin typeface="+mn-lt"/>
                          <a:ea typeface="+mn-ea"/>
                          <a:cs typeface="+mn-cs"/>
                        </a:rPr>
                        <a:t>RHF</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BE5"/>
                    </a:solidFill>
                  </a:tcPr>
                </a:tc>
                <a:extLst>
                  <a:ext uri="{0D108BD9-81ED-4DB2-BD59-A6C34878D82A}">
                    <a16:rowId xmlns:a16="http://schemas.microsoft.com/office/drawing/2014/main" val="3945477676"/>
                  </a:ext>
                </a:extLst>
              </a:tr>
              <a:tr h="11305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b="1" dirty="0">
                          <a:solidFill>
                            <a:srgbClr val="003087"/>
                          </a:solidFill>
                        </a:rPr>
                        <a:t>Brukerrepresentanter</a:t>
                      </a:r>
                      <a:endParaRPr lang="nb-NO" sz="1050" b="0" dirty="0">
                        <a:solidFill>
                          <a:srgbClr val="003087"/>
                        </a:solidFill>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7325" marR="0" lvl="0" indent="-1873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dirty="0">
                          <a:solidFill>
                            <a:schemeClr val="tx1"/>
                          </a:solidFill>
                        </a:rPr>
                        <a:t>oppnevne brukerutvalgets leder, eventuelt en annen sentralt plassert brukerrepresentant til å delta i ledelsen av gjennomføringen av delstrategien</a:t>
                      </a:r>
                    </a:p>
                    <a:p>
                      <a:pPr marL="187325" marR="0" lvl="0" indent="-1873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dirty="0">
                          <a:solidFill>
                            <a:schemeClr val="tx1"/>
                          </a:solidFill>
                        </a:rPr>
                        <a:t>involvere brukerutvalg i innføringen og orientere om fremdriften</a:t>
                      </a:r>
                    </a:p>
                    <a:p>
                      <a:pPr marL="187325" marR="0" lvl="0" indent="-1873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dirty="0">
                          <a:solidFill>
                            <a:schemeClr val="tx1"/>
                          </a:solidFill>
                        </a:rPr>
                        <a:t>avgjøre videre forankring hos brukere og utover i foretakets linjestruktur</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dirty="0">
                          <a:solidFill>
                            <a:schemeClr val="tx1"/>
                          </a:solidFill>
                        </a:rPr>
                        <a:t>oppnevne en representant fra regionalt brukerutvalg til å delta i ledelsen av gjennomføringen av delstrategien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dirty="0">
                          <a:solidFill>
                            <a:schemeClr val="tx1"/>
                          </a:solidFill>
                        </a:rPr>
                        <a:t>involvere brukerutvalg i innføringen og orientere om fremdriften</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3932733686"/>
                  </a:ext>
                </a:extLst>
              </a:tr>
              <a:tr h="7647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b="1" dirty="0">
                          <a:solidFill>
                            <a:srgbClr val="003087"/>
                          </a:solidFill>
                        </a:rPr>
                        <a:t>Erfarent helsepersonell</a:t>
                      </a:r>
                      <a:endParaRPr lang="nb-NO" sz="1050" kern="1200" dirty="0">
                        <a:solidFill>
                          <a:srgbClr val="003087"/>
                        </a:solidFill>
                        <a:effectLst/>
                        <a:latin typeface="+mn-lt"/>
                        <a:ea typeface="+mn-ea"/>
                        <a:cs typeface="+mn-cs"/>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7325" lvl="0" indent="-187325">
                        <a:buFont typeface="Arial" panose="020B0604020202020204" pitchFamily="34" charset="0"/>
                        <a:buChar char="•"/>
                        <a:tabLst/>
                      </a:pPr>
                      <a:r>
                        <a:rPr lang="nb-NO" sz="1200" b="0" kern="1200" dirty="0">
                          <a:solidFill>
                            <a:schemeClr val="tx1"/>
                          </a:solidFill>
                          <a:effectLst/>
                          <a:latin typeface="+mn-lt"/>
                          <a:ea typeface="+mn-ea"/>
                          <a:cs typeface="+mn-cs"/>
                        </a:rPr>
                        <a:t>peke ut minst en faglig opinionsleder eller annet erfarent helsepersonell, fortrinnsvis med kjent engasjement rundt samvalg, som bidragsyter i gjennomføringen av delstrategien </a:t>
                      </a:r>
                    </a:p>
                    <a:p>
                      <a:pPr marL="187325" lvl="0" indent="-187325">
                        <a:buFont typeface="Arial" panose="020B0604020202020204" pitchFamily="34" charset="0"/>
                        <a:buChar char="•"/>
                        <a:tabLst/>
                      </a:pPr>
                      <a:r>
                        <a:rPr lang="nb-NO" sz="1200" b="0" kern="1200" dirty="0">
                          <a:solidFill>
                            <a:schemeClr val="tx1"/>
                          </a:solidFill>
                          <a:effectLst/>
                          <a:latin typeface="+mn-lt"/>
                          <a:ea typeface="+mn-ea"/>
                          <a:cs typeface="+mn-cs"/>
                        </a:rPr>
                        <a:t>invitere faglige opinionsledere til instruktørkurs og andre aktuelle tiltak</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solidFill>
                          <a:effectLst/>
                          <a:latin typeface="+mn-lt"/>
                          <a:ea typeface="+mn-ea"/>
                          <a:cs typeface="+mn-cs"/>
                        </a:rPr>
                        <a:t>utpeke helsepersonell med bred erfaring fra samvalg som får et særlig ansvar for å understøtte innføringen av samvalg på tvers av </a:t>
                      </a:r>
                      <a:r>
                        <a:rPr lang="nb-NO" sz="1200" kern="1200" dirty="0" err="1">
                          <a:solidFill>
                            <a:schemeClr val="tx1"/>
                          </a:solidFill>
                          <a:effectLst/>
                          <a:latin typeface="+mn-lt"/>
                          <a:ea typeface="+mn-ea"/>
                          <a:cs typeface="+mn-cs"/>
                        </a:rPr>
                        <a:t>HFene</a:t>
                      </a:r>
                      <a:endParaRPr lang="nb-NO" sz="1200" kern="1200" dirty="0">
                        <a:solidFill>
                          <a:schemeClr val="tx1"/>
                        </a:solidFill>
                        <a:effectLst/>
                        <a:latin typeface="+mn-lt"/>
                        <a:ea typeface="+mn-ea"/>
                        <a:cs typeface="+mn-cs"/>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2045261387"/>
                  </a:ext>
                </a:extLst>
              </a:tr>
              <a:tr h="39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b="1" dirty="0" err="1">
                          <a:solidFill>
                            <a:srgbClr val="003087"/>
                          </a:solidFill>
                        </a:rPr>
                        <a:t>Ansatterepresentanter</a:t>
                      </a:r>
                      <a:endParaRPr lang="nb-NO" sz="1050" kern="1200" dirty="0">
                        <a:solidFill>
                          <a:srgbClr val="003087"/>
                        </a:solidFill>
                        <a:effectLst/>
                        <a:latin typeface="+mn-lt"/>
                        <a:ea typeface="+mn-ea"/>
                        <a:cs typeface="+mn-cs"/>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9388" marR="0" lvl="0"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solidFill>
                          <a:effectLst/>
                          <a:latin typeface="+mn-lt"/>
                          <a:ea typeface="+mn-ea"/>
                          <a:cs typeface="+mn-cs"/>
                        </a:rPr>
                        <a:t>vurdere å inkludere ansattrepresentant i ledelsen av arbeidet </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solidFill>
                          <a:effectLst/>
                          <a:latin typeface="+mn-lt"/>
                          <a:ea typeface="+mn-ea"/>
                          <a:cs typeface="+mn-cs"/>
                        </a:rPr>
                        <a:t>inkludere ansattrepresentant i ledelsen av arbeidet</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430700315"/>
                  </a:ext>
                </a:extLst>
              </a:tr>
              <a:tr h="58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solidFill>
                            <a:srgbClr val="003087"/>
                          </a:solidFill>
                        </a:rPr>
                        <a:t>Innføringskoordinator</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7325" marR="0" lvl="0" indent="-1873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solidFill>
                          <a:effectLst/>
                          <a:latin typeface="+mn-lt"/>
                          <a:ea typeface="+mn-ea"/>
                          <a:cs typeface="+mn-cs"/>
                        </a:rPr>
                        <a:t>forslagsvis å oppnevne en innføringskoordinator, som er en person som leder den konkrete og praktiske innføringen av samvalg</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dirty="0">
                          <a:effectLst/>
                          <a:latin typeface="Calibri" panose="020F0502020204030204" pitchFamily="34" charset="0"/>
                          <a:ea typeface="Calibri" panose="020F0502020204030204" pitchFamily="34" charset="0"/>
                          <a:cs typeface="Times New Roman" panose="02020603050405020304" pitchFamily="18" charset="0"/>
                        </a:rPr>
                        <a:t>utarbeide en kurspakke for innføringskoordinator, basert på kunnskapsgrunnlaget </a:t>
                      </a:r>
                      <a:endParaRPr kumimoji="0" lang="nb-NO" sz="1200" b="0" i="0" u="none" strike="noStrike" kern="1200" cap="none" spc="0" normalizeH="0" baseline="0" noProof="0" dirty="0">
                        <a:ln>
                          <a:noFill/>
                        </a:ln>
                        <a:solidFill>
                          <a:prstClr val="black"/>
                        </a:solidFill>
                        <a:effectLst/>
                        <a:uLnTx/>
                        <a:uFillTx/>
                        <a:latin typeface="+mn-lt"/>
                        <a:ea typeface="+mn-ea"/>
                        <a:cs typeface="+mn-cs"/>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552921627"/>
                  </a:ext>
                </a:extLst>
              </a:tr>
              <a:tr h="58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solidFill>
                            <a:srgbClr val="003087"/>
                          </a:solidFill>
                        </a:rPr>
                        <a:t>Pilotavdelinger</a:t>
                      </a:r>
                      <a:endParaRPr lang="nb-NO" sz="1200" kern="1200" dirty="0">
                        <a:solidFill>
                          <a:srgbClr val="003087"/>
                        </a:solidFill>
                        <a:effectLst/>
                        <a:latin typeface="+mn-lt"/>
                        <a:ea typeface="+mn-ea"/>
                        <a:cs typeface="+mn-cs"/>
                      </a:endParaRP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7325" marR="0" lvl="0" indent="-1873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solidFill>
                          <a:effectLst/>
                          <a:latin typeface="+mn-lt"/>
                          <a:ea typeface="+mn-ea"/>
                          <a:cs typeface="+mn-cs"/>
                        </a:rPr>
                        <a:t>identifisere avdelinger/enheter med særlig engasjement rundt samvalg eller der samvalg antas lettest å innføre, og bruke deres erfaring i utviklingen av foretakets handlingsplan</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solidFill>
                          <a:effectLst/>
                          <a:latin typeface="+mn-lt"/>
                          <a:ea typeface="+mn-ea"/>
                          <a:cs typeface="+mn-cs"/>
                        </a:rPr>
                        <a:t>ferdigstille liste med 10–15 tilstander og pasientgrupper det skal utvikles samvalgsverktøy for</a:t>
                      </a:r>
                    </a:p>
                  </a:txBody>
                  <a:tcPr marL="108000" marR="108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2943278546"/>
                  </a:ext>
                </a:extLst>
              </a:tr>
            </a:tbl>
          </a:graphicData>
        </a:graphic>
      </p:graphicFrame>
      <p:sp>
        <p:nvSpPr>
          <p:cNvPr id="15" name="Tittel 2">
            <a:extLst>
              <a:ext uri="{FF2B5EF4-FFF2-40B4-BE49-F238E27FC236}">
                <a16:creationId xmlns:a16="http://schemas.microsoft.com/office/drawing/2014/main" id="{9F7386C6-82D2-3DAE-9C26-74125BCD8B94}"/>
              </a:ext>
            </a:extLst>
          </p:cNvPr>
          <p:cNvSpPr>
            <a:spLocks noGrp="1" noRot="1" noMove="1" noResize="1" noEditPoints="1" noAdjustHandles="1" noChangeArrowheads="1" noChangeShapeType="1"/>
          </p:cNvSpPr>
          <p:nvPr>
            <p:ph type="title"/>
          </p:nvPr>
        </p:nvSpPr>
        <p:spPr>
          <a:xfrm>
            <a:off x="1620000" y="522000"/>
            <a:ext cx="9882809" cy="722894"/>
          </a:xfrm>
        </p:spPr>
        <p:txBody>
          <a:bodyPr lIns="0" tIns="0" rIns="0" bIns="0" anchor="t" anchorCtr="0">
            <a:normAutofit fontScale="90000"/>
          </a:bodyPr>
          <a:lstStyle/>
          <a:p>
            <a:r>
              <a:rPr lang="nb-NO" sz="4800" dirty="0">
                <a:solidFill>
                  <a:schemeClr val="accent3"/>
                </a:solidFill>
              </a:rPr>
              <a:t>Ledelse, ambisjonsnivå og organisering II</a:t>
            </a:r>
          </a:p>
        </p:txBody>
      </p:sp>
      <p:sp>
        <p:nvSpPr>
          <p:cNvPr id="14" name="Ellipse 3">
            <a:extLst>
              <a:ext uri="{FF2B5EF4-FFF2-40B4-BE49-F238E27FC236}">
                <a16:creationId xmlns:a16="http://schemas.microsoft.com/office/drawing/2014/main" id="{BED69AFC-14E9-0D04-67B7-6E606F2A44AA}"/>
              </a:ext>
            </a:extLst>
          </p:cNvPr>
          <p:cNvSpPr>
            <a:spLocks noGrp="1" noRot="1" noMove="1" noResize="1" noEditPoints="1" noAdjustHandles="1" noChangeArrowheads="1" noChangeShapeType="1"/>
          </p:cNvSpPr>
          <p:nvPr/>
        </p:nvSpPr>
        <p:spPr>
          <a:xfrm>
            <a:off x="360000" y="360000"/>
            <a:ext cx="900000" cy="90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pPr algn="ctr"/>
            <a:r>
              <a:rPr lang="nb-NO" sz="4800" b="1" dirty="0"/>
              <a:t>1</a:t>
            </a:r>
          </a:p>
        </p:txBody>
      </p:sp>
    </p:spTree>
    <p:extLst>
      <p:ext uri="{BB962C8B-B14F-4D97-AF65-F5344CB8AC3E}">
        <p14:creationId xmlns:p14="http://schemas.microsoft.com/office/powerpoint/2010/main" val="1379966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69DC3E8-5073-47DA-4A66-79AEB841E17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2000" cy="6858000"/>
          </a:xfrm>
          <a:prstGeom prst="rect">
            <a:avLst/>
          </a:prstGeom>
          <a:solidFill>
            <a:srgbClr val="F9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dirty="0">
              <a:solidFill>
                <a:srgbClr val="D8D4D9"/>
              </a:solidFill>
              <a:highlight>
                <a:srgbClr val="F0EDEE"/>
              </a:highlight>
            </a:endParaRPr>
          </a:p>
        </p:txBody>
      </p:sp>
      <p:pic>
        <p:nvPicPr>
          <p:cNvPr id="6" name="Bilde 3" descr="Helse Sør-Øst logo">
            <a:extLst>
              <a:ext uri="{FF2B5EF4-FFF2-40B4-BE49-F238E27FC236}">
                <a16:creationId xmlns:a16="http://schemas.microsoft.com/office/drawing/2014/main" id="{89375CFD-C405-61C5-0BF9-4E3A1F9B7484}"/>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964738" y="6433003"/>
            <a:ext cx="1386840" cy="288125"/>
          </a:xfrm>
          <a:prstGeom prst="rect">
            <a:avLst/>
          </a:prstGeom>
        </p:spPr>
      </p:pic>
      <p:sp>
        <p:nvSpPr>
          <p:cNvPr id="7" name="Slide Number Placeholder 6">
            <a:extLst>
              <a:ext uri="{FF2B5EF4-FFF2-40B4-BE49-F238E27FC236}">
                <a16:creationId xmlns:a16="http://schemas.microsoft.com/office/drawing/2014/main" id="{87E34A0D-A2CD-3C35-01F1-8023563BFF62}"/>
              </a:ext>
            </a:extLst>
          </p:cNvPr>
          <p:cNvSpPr>
            <a:spLocks noGrp="1" noRot="1" noMove="1" noResize="1" noEditPoints="1" noAdjustHandles="1" noChangeArrowheads="1" noChangeShapeType="1"/>
          </p:cNvSpPr>
          <p:nvPr>
            <p:ph type="sldNum" sz="quarter" idx="16"/>
          </p:nvPr>
        </p:nvSpPr>
        <p:spPr/>
        <p:txBody>
          <a:bodyPr/>
          <a:lstStyle/>
          <a:p>
            <a:fld id="{9FB0A734-4DA5-424C-AAEC-82F5F62A0161}" type="slidenum">
              <a:rPr lang="nb-NO" smtClean="0"/>
              <a:pPr/>
              <a:t>8</a:t>
            </a:fld>
            <a:endParaRPr lang="nb-NO" dirty="0"/>
          </a:p>
        </p:txBody>
      </p:sp>
      <p:sp>
        <p:nvSpPr>
          <p:cNvPr id="5" name="Footer Placeholder 4">
            <a:extLst>
              <a:ext uri="{FF2B5EF4-FFF2-40B4-BE49-F238E27FC236}">
                <a16:creationId xmlns:a16="http://schemas.microsoft.com/office/drawing/2014/main" id="{84E75621-6F0B-EAA3-6651-5C3A665850F0}"/>
              </a:ext>
            </a:extLst>
          </p:cNvPr>
          <p:cNvSpPr>
            <a:spLocks noGrp="1" noRot="1" noMove="1" noResize="1" noEditPoints="1" noAdjustHandles="1" noChangeArrowheads="1" noChangeShapeType="1"/>
          </p:cNvSpPr>
          <p:nvPr>
            <p:ph type="ftr" sz="quarter" idx="15"/>
          </p:nvPr>
        </p:nvSpPr>
        <p:spPr>
          <a:xfrm>
            <a:off x="720000" y="6433350"/>
            <a:ext cx="2826282" cy="288125"/>
          </a:xfrm>
        </p:spPr>
        <p:txBody>
          <a:bodyPr/>
          <a:lstStyle/>
          <a:p>
            <a:pPr algn="l"/>
            <a:r>
              <a:rPr lang="en-GB" b="0">
                <a:solidFill>
                  <a:srgbClr val="1F497D"/>
                </a:solidFill>
              </a:rPr>
              <a:t>Delstrategi for innføring av samvalg</a:t>
            </a:r>
            <a:endParaRPr lang="nb-NO" dirty="0"/>
          </a:p>
        </p:txBody>
      </p:sp>
      <p:graphicFrame>
        <p:nvGraphicFramePr>
          <p:cNvPr id="11" name="Tabell 4">
            <a:extLst>
              <a:ext uri="{FF2B5EF4-FFF2-40B4-BE49-F238E27FC236}">
                <a16:creationId xmlns:a16="http://schemas.microsoft.com/office/drawing/2014/main" id="{4F863280-5959-30F1-51E9-7E07723741EC}"/>
              </a:ext>
            </a:extLst>
          </p:cNvPr>
          <p:cNvGraphicFramePr>
            <a:graphicFrameLocks/>
          </p:cNvGraphicFramePr>
          <p:nvPr>
            <p:extLst>
              <p:ext uri="{D42A27DB-BD31-4B8C-83A1-F6EECF244321}">
                <p14:modId xmlns:p14="http://schemas.microsoft.com/office/powerpoint/2010/main" val="3612375402"/>
              </p:ext>
            </p:extLst>
          </p:nvPr>
        </p:nvGraphicFramePr>
        <p:xfrm>
          <a:off x="360000" y="2803268"/>
          <a:ext cx="11520000" cy="3176640"/>
        </p:xfrm>
        <a:graphic>
          <a:graphicData uri="http://schemas.openxmlformats.org/drawingml/2006/table">
            <a:tbl>
              <a:tblPr firstRow="1" bandRow="1">
                <a:tableStyleId>{2D5ABB26-0587-4C30-8999-92F81FD0307C}</a:tableStyleId>
              </a:tblPr>
              <a:tblGrid>
                <a:gridCol w="1800000">
                  <a:extLst>
                    <a:ext uri="{9D8B030D-6E8A-4147-A177-3AD203B41FA5}">
                      <a16:colId xmlns:a16="http://schemas.microsoft.com/office/drawing/2014/main" val="1289008748"/>
                    </a:ext>
                  </a:extLst>
                </a:gridCol>
                <a:gridCol w="4860000">
                  <a:extLst>
                    <a:ext uri="{9D8B030D-6E8A-4147-A177-3AD203B41FA5}">
                      <a16:colId xmlns:a16="http://schemas.microsoft.com/office/drawing/2014/main" val="2923821891"/>
                    </a:ext>
                  </a:extLst>
                </a:gridCol>
                <a:gridCol w="4860000">
                  <a:extLst>
                    <a:ext uri="{9D8B030D-6E8A-4147-A177-3AD203B41FA5}">
                      <a16:colId xmlns:a16="http://schemas.microsoft.com/office/drawing/2014/main" val="3917102901"/>
                    </a:ext>
                  </a:extLst>
                </a:gridCol>
              </a:tblGrid>
              <a:tr h="583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200" b="1" i="0" u="none" strike="noStrike" kern="1200" cap="none" spc="0" normalizeH="0" baseline="0" noProof="0" dirty="0">
                          <a:ln>
                            <a:noFill/>
                          </a:ln>
                          <a:solidFill>
                            <a:srgbClr val="003087"/>
                          </a:solidFill>
                          <a:effectLst/>
                          <a:uLnTx/>
                          <a:uFillTx/>
                          <a:latin typeface="+mn-lt"/>
                          <a:ea typeface="+mn-ea"/>
                          <a:cs typeface="+mn-cs"/>
                        </a:rPr>
                        <a:t>                         </a:t>
                      </a:r>
                      <a:endParaRPr kumimoji="0" lang="en-NO" sz="2200" b="1" i="0" u="none" strike="noStrike" kern="1200" cap="none" spc="0" normalizeH="0" baseline="0" noProof="0" dirty="0">
                        <a:ln>
                          <a:noFill/>
                        </a:ln>
                        <a:solidFill>
                          <a:srgbClr val="003087"/>
                        </a:solidFill>
                        <a:effectLst/>
                        <a:uLnTx/>
                        <a:uFillTx/>
                        <a:latin typeface="+mn-lt"/>
                        <a:ea typeface="+mn-ea"/>
                        <a:cs typeface="+mn-cs"/>
                      </a:endParaRPr>
                    </a:p>
                  </a:txBody>
                  <a:tcPr marL="108000" marR="108000" marT="108000" marB="108000">
                    <a:lnL>
                      <a:noFill/>
                    </a:lnL>
                    <a:lnR w="12700" cap="flat" cmpd="sng" algn="ctr">
                      <a:solidFill>
                        <a:schemeClr val="tx1"/>
                      </a:solid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9F1EF"/>
                    </a:solidFill>
                  </a:tcPr>
                </a:tc>
                <a:tc>
                  <a:txBody>
                    <a:bodyPr/>
                    <a:lstStyle/>
                    <a:p>
                      <a:pPr algn="ctr"/>
                      <a:r>
                        <a:rPr kumimoji="0" lang="en-NO" sz="2200" b="1" i="0" u="none" strike="noStrike" kern="1200" cap="none" spc="0" normalizeH="0" baseline="0" noProof="0" dirty="0">
                          <a:ln>
                            <a:noFill/>
                          </a:ln>
                          <a:solidFill>
                            <a:srgbClr val="003087"/>
                          </a:solidFill>
                          <a:effectLst/>
                          <a:uLnTx/>
                          <a:uFillTx/>
                          <a:latin typeface="+mn-lt"/>
                          <a:ea typeface="+mn-ea"/>
                          <a:cs typeface="+mn-cs"/>
                        </a:rPr>
                        <a:t>HF</a:t>
                      </a:r>
                      <a:endParaRPr dirty="0"/>
                    </a:p>
                  </a:txBody>
                  <a:tcPr marL="108000" marR="108000" marT="108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9F1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O" sz="2000" b="1" i="0" u="none" strike="noStrike" kern="1200" cap="none" spc="0" normalizeH="0" baseline="0" noProof="0" dirty="0">
                          <a:ln>
                            <a:noFill/>
                          </a:ln>
                          <a:solidFill>
                            <a:srgbClr val="003087"/>
                          </a:solidFill>
                          <a:effectLst/>
                          <a:uLnTx/>
                          <a:uFillTx/>
                          <a:latin typeface="+mn-lt"/>
                          <a:ea typeface="+mn-ea"/>
                          <a:cs typeface="+mn-cs"/>
                        </a:rPr>
                        <a:t>RHF</a:t>
                      </a:r>
                    </a:p>
                  </a:txBody>
                  <a:tcPr marL="108000" marR="108000" marT="108000" marB="108000">
                    <a:lnL w="12700" cap="flat" cmpd="sng" algn="ctr">
                      <a:solidFill>
                        <a:schemeClr val="tx1"/>
                      </a:solidFill>
                      <a:prstDash val="solid"/>
                      <a:round/>
                      <a:headEnd type="none" w="med" len="med"/>
                      <a:tailEnd type="none" w="med" len="med"/>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9F1EF"/>
                    </a:solidFill>
                  </a:tcPr>
                </a:tc>
                <a:extLst>
                  <a:ext uri="{0D108BD9-81ED-4DB2-BD59-A6C34878D82A}">
                    <a16:rowId xmlns:a16="http://schemas.microsoft.com/office/drawing/2014/main" val="639377231"/>
                  </a:ext>
                </a:extLst>
              </a:tr>
              <a:tr h="583200">
                <a:tc>
                  <a:txBody>
                    <a:bodyPr/>
                    <a:lstStyle/>
                    <a:p>
                      <a:pPr algn="l"/>
                      <a:r>
                        <a:rPr lang="nb-NO" sz="1200" b="1" dirty="0">
                          <a:solidFill>
                            <a:srgbClr val="003087"/>
                          </a:solidFill>
                        </a:rPr>
                        <a:t>Innhold i opplæringen</a:t>
                      </a:r>
                    </a:p>
                  </a:txBody>
                  <a:tcPr marL="108000" marR="108000" marT="108000" marB="108000">
                    <a:lnL>
                      <a:noFill/>
                    </a:lnL>
                    <a:lnR w="28575" cap="flat" cmpd="sng" algn="ctr">
                      <a:solidFill>
                        <a:schemeClr val="accent6">
                          <a:lumMod val="20000"/>
                          <a:lumOff val="80000"/>
                        </a:schemeClr>
                      </a:solid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7325" indent="-187325" algn="l">
                        <a:buFont typeface="Arial" panose="020B0604020202020204" pitchFamily="34" charset="0"/>
                        <a:buChar char="•"/>
                        <a:tabLst/>
                      </a:pPr>
                      <a:r>
                        <a:rPr lang="nb-NO" sz="1200" kern="1200" dirty="0">
                          <a:solidFill>
                            <a:schemeClr val="tx1"/>
                          </a:solidFill>
                          <a:effectLst/>
                          <a:latin typeface="+mn-lt"/>
                          <a:ea typeface="+mn-ea"/>
                          <a:cs typeface="+mn-cs"/>
                        </a:rPr>
                        <a:t>bidra til at relevant helsepersonell innfrir regionale kompetansekrav, herunder ferdighetstrening (egenvurdering) </a:t>
                      </a:r>
                    </a:p>
                    <a:p>
                      <a:pPr marL="187325" indent="-187325" algn="l">
                        <a:buFont typeface="Arial" panose="020B0604020202020204" pitchFamily="34" charset="0"/>
                        <a:buChar char="•"/>
                        <a:tabLst/>
                      </a:pPr>
                      <a:r>
                        <a:rPr lang="nb-NO" sz="1200" kern="1200" dirty="0">
                          <a:solidFill>
                            <a:schemeClr val="tx1"/>
                          </a:solidFill>
                          <a:effectLst/>
                          <a:latin typeface="+mn-lt"/>
                          <a:ea typeface="+mn-ea"/>
                          <a:cs typeface="+mn-cs"/>
                        </a:rPr>
                        <a:t>tilby læringsaktiviteter for leger i spesialisering  </a:t>
                      </a:r>
                    </a:p>
                    <a:p>
                      <a:pPr marL="187325" indent="-187325" algn="l">
                        <a:buFont typeface="Arial" panose="020B0604020202020204" pitchFamily="34" charset="0"/>
                        <a:buChar char="•"/>
                        <a:tabLst/>
                      </a:pPr>
                      <a:r>
                        <a:rPr lang="nb-NO" sz="1200" kern="1200" dirty="0">
                          <a:solidFill>
                            <a:schemeClr val="tx1"/>
                          </a:solidFill>
                          <a:effectLst/>
                          <a:latin typeface="+mn-lt"/>
                          <a:ea typeface="+mn-ea"/>
                          <a:cs typeface="+mn-cs"/>
                        </a:rPr>
                        <a:t>tilby utdanningsansvarlige overleger og andre relevante ansatte instruktørkurs</a:t>
                      </a:r>
                    </a:p>
                    <a:p>
                      <a:pPr marL="187325" indent="-187325" algn="l">
                        <a:buFont typeface="Arial" panose="020B0604020202020204" pitchFamily="34" charset="0"/>
                        <a:buChar char="•"/>
                        <a:tabLst/>
                      </a:pPr>
                      <a:r>
                        <a:rPr lang="nb-NO" sz="1200" kern="1200" dirty="0">
                          <a:solidFill>
                            <a:schemeClr val="tx1"/>
                          </a:solidFill>
                          <a:effectLst/>
                          <a:latin typeface="+mn-lt"/>
                          <a:ea typeface="+mn-ea"/>
                          <a:cs typeface="+mn-cs"/>
                        </a:rPr>
                        <a:t>der det er hensiktsmessig, knytte kurs i samvalg til kurs i klinisk kommunikasjon som «fire gode vaner» og vurdere grad av overlapp mellom kampanjer som «kloke valg»</a:t>
                      </a:r>
                    </a:p>
                  </a:txBody>
                  <a:tcPr marL="108000" marR="108000" marT="108000" marB="108000">
                    <a:lnL w="28575" cap="flat" cmpd="sng" algn="ctr">
                      <a:solidFill>
                        <a:schemeClr val="accent6">
                          <a:lumMod val="20000"/>
                          <a:lumOff val="80000"/>
                        </a:schemeClr>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7325" indent="-187325" algn="l">
                        <a:buFont typeface="Arial" panose="020B0604020202020204" pitchFamily="34" charset="0"/>
                        <a:buChar char="•"/>
                        <a:tabLst/>
                      </a:pPr>
                      <a:r>
                        <a:rPr lang="nb-NO" sz="1200" b="0" i="0" u="none" strike="noStrike" kern="1200" dirty="0">
                          <a:solidFill>
                            <a:schemeClr val="tx1"/>
                          </a:solidFill>
                          <a:effectLst/>
                          <a:latin typeface="+mn-lt"/>
                          <a:ea typeface="+mn-ea"/>
                          <a:cs typeface="+mn-cs"/>
                        </a:rPr>
                        <a:t>videreutvikle regionale kompetansekrav for samvalg</a:t>
                      </a:r>
                    </a:p>
                    <a:p>
                      <a:pPr marL="187325" indent="-187325" algn="l">
                        <a:buFont typeface="Arial" panose="020B0604020202020204" pitchFamily="34" charset="0"/>
                        <a:buChar char="•"/>
                        <a:tabLst/>
                      </a:pPr>
                      <a:r>
                        <a:rPr lang="nb-NO" sz="1200" b="0" i="0" u="none" strike="noStrike" kern="1200" dirty="0">
                          <a:solidFill>
                            <a:schemeClr val="tx1"/>
                          </a:solidFill>
                          <a:effectLst/>
                          <a:latin typeface="+mn-lt"/>
                          <a:ea typeface="+mn-ea"/>
                          <a:cs typeface="+mn-cs"/>
                        </a:rPr>
                        <a:t>videreutvikle og fortsette å evaluere moduler i «Klar for Samvalg»</a:t>
                      </a:r>
                    </a:p>
                    <a:p>
                      <a:pPr marL="187325" indent="-187325" algn="l">
                        <a:buFont typeface="Arial" panose="020B0604020202020204" pitchFamily="34" charset="0"/>
                        <a:buChar char="•"/>
                        <a:tabLst/>
                      </a:pPr>
                      <a:r>
                        <a:rPr lang="nb-NO" sz="1200" b="0" i="0" u="none" strike="noStrike" kern="1200" dirty="0">
                          <a:solidFill>
                            <a:schemeClr val="tx1"/>
                          </a:solidFill>
                          <a:effectLst/>
                          <a:latin typeface="+mn-lt"/>
                          <a:ea typeface="+mn-ea"/>
                          <a:cs typeface="+mn-cs"/>
                        </a:rPr>
                        <a:t>tilby og videreutvikle læringsressurser i samvalg</a:t>
                      </a:r>
                    </a:p>
                    <a:p>
                      <a:pPr marL="187325" indent="-187325" algn="l">
                        <a:buFont typeface="Arial" panose="020B0604020202020204" pitchFamily="34" charset="0"/>
                        <a:buChar char="•"/>
                        <a:tabLst/>
                      </a:pPr>
                      <a:r>
                        <a:rPr lang="nb-NO" sz="1200" b="0" i="0" u="none" strike="noStrike" kern="1200" dirty="0">
                          <a:solidFill>
                            <a:schemeClr val="tx1"/>
                          </a:solidFill>
                          <a:effectLst/>
                          <a:latin typeface="+mn-lt"/>
                          <a:ea typeface="+mn-ea"/>
                          <a:cs typeface="+mn-cs"/>
                        </a:rPr>
                        <a:t>tilby universiteter og høgskoler tilgang til evaluerte læringsressurser og invitere til instruktørkurs</a:t>
                      </a:r>
                    </a:p>
                    <a:p>
                      <a:pPr marL="187325" indent="-187325" algn="l">
                        <a:buFont typeface="Arial" panose="020B0604020202020204" pitchFamily="34" charset="0"/>
                        <a:buChar char="•"/>
                        <a:tabLst/>
                      </a:pPr>
                      <a:r>
                        <a:rPr lang="nb-NO" sz="1200" b="0" i="0" u="none" strike="noStrike" kern="1200" dirty="0">
                          <a:solidFill>
                            <a:schemeClr val="tx1"/>
                          </a:solidFill>
                          <a:effectLst/>
                          <a:latin typeface="+mn-lt"/>
                          <a:ea typeface="+mn-ea"/>
                          <a:cs typeface="+mn-cs"/>
                        </a:rPr>
                        <a:t>tilby standardiserte læringsaktiviteter for leger i spesialisering (felles kompetansemål)</a:t>
                      </a:r>
                    </a:p>
                    <a:p>
                      <a:pPr marL="187325" indent="-187325" algn="l">
                        <a:buFont typeface="Arial" panose="020B0604020202020204" pitchFamily="34" charset="0"/>
                        <a:buChar char="•"/>
                        <a:tabLst/>
                      </a:pPr>
                      <a:r>
                        <a:rPr lang="nb-NO" sz="1200" b="0" i="0" u="none" strike="noStrike" kern="1200" dirty="0">
                          <a:solidFill>
                            <a:schemeClr val="tx1"/>
                          </a:solidFill>
                          <a:effectLst/>
                          <a:latin typeface="+mn-lt"/>
                          <a:ea typeface="+mn-ea"/>
                          <a:cs typeface="+mn-cs"/>
                        </a:rPr>
                        <a:t>gjøre kursene mer praktiske, eksempelvis ved i større grad å ta i bruk rollespill, praktiske øvelser og feedback, og se etter muligheter for å effektivisere kursene</a:t>
                      </a:r>
                    </a:p>
                    <a:p>
                      <a:pPr marL="187325" indent="-187325" algn="l">
                        <a:buFont typeface="Arial" panose="020B0604020202020204" pitchFamily="34" charset="0"/>
                        <a:buChar char="•"/>
                        <a:tabLst/>
                      </a:pPr>
                      <a:r>
                        <a:rPr lang="nb-NO" sz="1200" b="0" i="0" u="none" strike="noStrike" kern="1200" dirty="0">
                          <a:solidFill>
                            <a:schemeClr val="tx1"/>
                          </a:solidFill>
                          <a:effectLst/>
                          <a:latin typeface="+mn-lt"/>
                          <a:ea typeface="+mn-ea"/>
                          <a:cs typeface="+mn-cs"/>
                        </a:rPr>
                        <a:t>oppsummere evaluering av egenvurdering (ferdighetstrening)</a:t>
                      </a:r>
                    </a:p>
                    <a:p>
                      <a:pPr marL="187325" indent="-187325" algn="l">
                        <a:buFont typeface="Arial" panose="020B0604020202020204" pitchFamily="34" charset="0"/>
                        <a:buChar char="•"/>
                        <a:tabLst/>
                      </a:pPr>
                      <a:r>
                        <a:rPr lang="nb-NO" sz="1200" b="0" i="0" u="none" strike="noStrike" kern="1200" dirty="0">
                          <a:solidFill>
                            <a:schemeClr val="tx1"/>
                          </a:solidFill>
                          <a:effectLst/>
                          <a:latin typeface="+mn-lt"/>
                          <a:ea typeface="+mn-ea"/>
                          <a:cs typeface="+mn-cs"/>
                        </a:rPr>
                        <a:t>fortsette med kombinasjonen av profesjonsspesifikk og tverrfaglig opplæring</a:t>
                      </a:r>
                    </a:p>
                  </a:txBody>
                  <a:tcPr marL="108000" marR="108000" marT="108000" marB="108000">
                    <a:lnL w="38100" cap="flat" cmpd="sng" algn="ctr">
                      <a:noFill/>
                      <a:prstDash val="solid"/>
                      <a:round/>
                      <a:headEnd type="none" w="med" len="med"/>
                      <a:tailEnd type="none" w="med" len="med"/>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CE3E1"/>
                    </a:solidFill>
                  </a:tcPr>
                </a:tc>
                <a:extLst>
                  <a:ext uri="{0D108BD9-81ED-4DB2-BD59-A6C34878D82A}">
                    <a16:rowId xmlns:a16="http://schemas.microsoft.com/office/drawing/2014/main" val="3932733686"/>
                  </a:ext>
                </a:extLst>
              </a:tr>
            </a:tbl>
          </a:graphicData>
        </a:graphic>
      </p:graphicFrame>
      <p:sp>
        <p:nvSpPr>
          <p:cNvPr id="2" name="Plassholder for innhold 1">
            <a:extLst>
              <a:ext uri="{FF2B5EF4-FFF2-40B4-BE49-F238E27FC236}">
                <a16:creationId xmlns:a16="http://schemas.microsoft.com/office/drawing/2014/main" id="{1D5C4403-9A6E-7A46-9D2E-89901A3B0C4F}"/>
              </a:ext>
            </a:extLst>
          </p:cNvPr>
          <p:cNvSpPr>
            <a:spLocks noGrp="1" noRot="1" noMove="1" noResize="1" noEditPoints="1" noAdjustHandles="1" noChangeArrowheads="1" noChangeShapeType="1"/>
          </p:cNvSpPr>
          <p:nvPr>
            <p:ph idx="14"/>
          </p:nvPr>
        </p:nvSpPr>
        <p:spPr>
          <a:xfrm>
            <a:off x="1620000" y="1440000"/>
            <a:ext cx="8430651" cy="992736"/>
          </a:xfrm>
        </p:spPr>
        <p:txBody>
          <a:bodyPr lIns="0" tIns="0" rIns="0" bIns="0">
            <a:noAutofit/>
          </a:bodyPr>
          <a:lstStyle/>
          <a:p>
            <a:pPr marL="0" indent="0">
              <a:buNone/>
            </a:pPr>
            <a:r>
              <a:rPr lang="nb-NO" sz="2000" dirty="0"/>
              <a:t>Samvalg fordrer spesifikke ferdigheter, kunnskaper og holdninger. De ansatte skal få økt sin kompetanse gjennom målrettede tiltak, bygd på kunnskapsgrunnlaget for innføringen.</a:t>
            </a:r>
          </a:p>
        </p:txBody>
      </p:sp>
      <p:sp>
        <p:nvSpPr>
          <p:cNvPr id="3" name="Tittel 2">
            <a:extLst>
              <a:ext uri="{FF2B5EF4-FFF2-40B4-BE49-F238E27FC236}">
                <a16:creationId xmlns:a16="http://schemas.microsoft.com/office/drawing/2014/main" id="{4727F522-D327-EC40-8C10-4AEEDAFDCB0D}"/>
              </a:ext>
            </a:extLst>
          </p:cNvPr>
          <p:cNvSpPr>
            <a:spLocks noGrp="1" noRot="1" noMove="1" noResize="1" noEditPoints="1" noAdjustHandles="1" noChangeArrowheads="1" noChangeShapeType="1"/>
          </p:cNvSpPr>
          <p:nvPr>
            <p:ph type="title"/>
          </p:nvPr>
        </p:nvSpPr>
        <p:spPr>
          <a:xfrm>
            <a:off x="1620000" y="522000"/>
            <a:ext cx="9882809" cy="722894"/>
          </a:xfrm>
        </p:spPr>
        <p:txBody>
          <a:bodyPr lIns="0" tIns="0" rIns="0" bIns="0" anchor="t" anchorCtr="0">
            <a:noAutofit/>
          </a:bodyPr>
          <a:lstStyle/>
          <a:p>
            <a:r>
              <a:rPr lang="nb-NO" sz="4800" dirty="0">
                <a:solidFill>
                  <a:schemeClr val="accent6">
                    <a:lumMod val="50000"/>
                  </a:schemeClr>
                </a:solidFill>
              </a:rPr>
              <a:t>Øke ansattes kompetanse I </a:t>
            </a:r>
          </a:p>
        </p:txBody>
      </p:sp>
      <p:sp>
        <p:nvSpPr>
          <p:cNvPr id="4" name="Ellipse 3">
            <a:extLst>
              <a:ext uri="{FF2B5EF4-FFF2-40B4-BE49-F238E27FC236}">
                <a16:creationId xmlns:a16="http://schemas.microsoft.com/office/drawing/2014/main" id="{E7C09C4F-B456-F741-BA45-4424A1080DE9}"/>
              </a:ext>
            </a:extLst>
          </p:cNvPr>
          <p:cNvSpPr>
            <a:spLocks noGrp="1" noRot="1" noMove="1" noResize="1" noEditPoints="1" noAdjustHandles="1" noChangeArrowheads="1" noChangeShapeType="1"/>
          </p:cNvSpPr>
          <p:nvPr/>
        </p:nvSpPr>
        <p:spPr>
          <a:xfrm>
            <a:off x="360000" y="360000"/>
            <a:ext cx="900000" cy="9000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pPr algn="ctr"/>
            <a:r>
              <a:rPr lang="nb-NO" sz="4800" b="1" dirty="0">
                <a:solidFill>
                  <a:srgbClr val="FFFFFF"/>
                </a:solidFill>
              </a:rPr>
              <a:t>2</a:t>
            </a:r>
          </a:p>
        </p:txBody>
      </p:sp>
    </p:spTree>
    <p:extLst>
      <p:ext uri="{BB962C8B-B14F-4D97-AF65-F5344CB8AC3E}">
        <p14:creationId xmlns:p14="http://schemas.microsoft.com/office/powerpoint/2010/main" val="2086250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CE0E9F0-0099-9DFF-4D52-274C6F99D70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2000" cy="6858000"/>
          </a:xfrm>
          <a:prstGeom prst="rect">
            <a:avLst/>
          </a:prstGeom>
          <a:solidFill>
            <a:srgbClr val="F9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dirty="0">
              <a:solidFill>
                <a:srgbClr val="D8D4D9"/>
              </a:solidFill>
              <a:highlight>
                <a:srgbClr val="F0EDEE"/>
              </a:highlight>
            </a:endParaRPr>
          </a:p>
        </p:txBody>
      </p:sp>
      <p:pic>
        <p:nvPicPr>
          <p:cNvPr id="7" name="Bilde 3" descr="Helse Sør-Øst logo">
            <a:extLst>
              <a:ext uri="{FF2B5EF4-FFF2-40B4-BE49-F238E27FC236}">
                <a16:creationId xmlns:a16="http://schemas.microsoft.com/office/drawing/2014/main" id="{0DCC2EAA-8DA0-5353-4CF6-7BD1E050926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964738" y="6433003"/>
            <a:ext cx="1386840" cy="288125"/>
          </a:xfrm>
          <a:prstGeom prst="rect">
            <a:avLst/>
          </a:prstGeom>
        </p:spPr>
      </p:pic>
      <p:sp>
        <p:nvSpPr>
          <p:cNvPr id="6" name="Slide Number Placeholder 5">
            <a:extLst>
              <a:ext uri="{FF2B5EF4-FFF2-40B4-BE49-F238E27FC236}">
                <a16:creationId xmlns:a16="http://schemas.microsoft.com/office/drawing/2014/main" id="{91006D31-78DE-EB39-D451-428BD1D56A33}"/>
              </a:ext>
            </a:extLst>
          </p:cNvPr>
          <p:cNvSpPr>
            <a:spLocks noGrp="1" noRot="1" noMove="1" noResize="1" noEditPoints="1" noAdjustHandles="1" noChangeArrowheads="1" noChangeShapeType="1"/>
          </p:cNvSpPr>
          <p:nvPr>
            <p:ph type="sldNum" sz="quarter" idx="16"/>
          </p:nvPr>
        </p:nvSpPr>
        <p:spPr/>
        <p:txBody>
          <a:bodyPr/>
          <a:lstStyle/>
          <a:p>
            <a:fld id="{9FB0A734-4DA5-424C-AAEC-82F5F62A0161}" type="slidenum">
              <a:rPr lang="nb-NO" smtClean="0"/>
              <a:pPr/>
              <a:t>9</a:t>
            </a:fld>
            <a:endParaRPr lang="nb-NO" dirty="0"/>
          </a:p>
        </p:txBody>
      </p:sp>
      <p:sp>
        <p:nvSpPr>
          <p:cNvPr id="4" name="Footer Placeholder 3">
            <a:extLst>
              <a:ext uri="{FF2B5EF4-FFF2-40B4-BE49-F238E27FC236}">
                <a16:creationId xmlns:a16="http://schemas.microsoft.com/office/drawing/2014/main" id="{A90CF40D-34ED-37F2-A65D-7A92DCE96916}"/>
              </a:ext>
            </a:extLst>
          </p:cNvPr>
          <p:cNvSpPr>
            <a:spLocks noGrp="1" noRot="1" noMove="1" noResize="1" noEditPoints="1" noAdjustHandles="1" noChangeArrowheads="1" noChangeShapeType="1"/>
          </p:cNvSpPr>
          <p:nvPr>
            <p:ph type="ftr" sz="quarter" idx="15"/>
          </p:nvPr>
        </p:nvSpPr>
        <p:spPr>
          <a:xfrm>
            <a:off x="720000" y="6433350"/>
            <a:ext cx="2826282" cy="288125"/>
          </a:xfrm>
        </p:spPr>
        <p:txBody>
          <a:bodyPr/>
          <a:lstStyle/>
          <a:p>
            <a:pPr algn="l"/>
            <a:r>
              <a:rPr lang="en-GB" b="0">
                <a:solidFill>
                  <a:srgbClr val="1F497D"/>
                </a:solidFill>
              </a:rPr>
              <a:t>Delstrategi for innføring av samvalg</a:t>
            </a:r>
            <a:endParaRPr lang="nb-NO" dirty="0"/>
          </a:p>
        </p:txBody>
      </p:sp>
      <p:graphicFrame>
        <p:nvGraphicFramePr>
          <p:cNvPr id="11" name="Tabell 4">
            <a:extLst>
              <a:ext uri="{FF2B5EF4-FFF2-40B4-BE49-F238E27FC236}">
                <a16:creationId xmlns:a16="http://schemas.microsoft.com/office/drawing/2014/main" id="{4F863280-5959-30F1-51E9-7E07723741EC}"/>
              </a:ext>
            </a:extLst>
          </p:cNvPr>
          <p:cNvGraphicFramePr>
            <a:graphicFrameLocks/>
          </p:cNvGraphicFramePr>
          <p:nvPr>
            <p:extLst>
              <p:ext uri="{D42A27DB-BD31-4B8C-83A1-F6EECF244321}">
                <p14:modId xmlns:p14="http://schemas.microsoft.com/office/powerpoint/2010/main" val="2434538811"/>
              </p:ext>
            </p:extLst>
          </p:nvPr>
        </p:nvGraphicFramePr>
        <p:xfrm>
          <a:off x="360000" y="2520000"/>
          <a:ext cx="11520000" cy="2696400"/>
        </p:xfrm>
        <a:graphic>
          <a:graphicData uri="http://schemas.openxmlformats.org/drawingml/2006/table">
            <a:tbl>
              <a:tblPr firstRow="1" bandRow="1">
                <a:tableStyleId>{2D5ABB26-0587-4C30-8999-92F81FD0307C}</a:tableStyleId>
              </a:tblPr>
              <a:tblGrid>
                <a:gridCol w="1800000">
                  <a:extLst>
                    <a:ext uri="{9D8B030D-6E8A-4147-A177-3AD203B41FA5}">
                      <a16:colId xmlns:a16="http://schemas.microsoft.com/office/drawing/2014/main" val="1289008748"/>
                    </a:ext>
                  </a:extLst>
                </a:gridCol>
                <a:gridCol w="4860000">
                  <a:extLst>
                    <a:ext uri="{9D8B030D-6E8A-4147-A177-3AD203B41FA5}">
                      <a16:colId xmlns:a16="http://schemas.microsoft.com/office/drawing/2014/main" val="2923821891"/>
                    </a:ext>
                  </a:extLst>
                </a:gridCol>
                <a:gridCol w="4860000">
                  <a:extLst>
                    <a:ext uri="{9D8B030D-6E8A-4147-A177-3AD203B41FA5}">
                      <a16:colId xmlns:a16="http://schemas.microsoft.com/office/drawing/2014/main" val="3917102901"/>
                    </a:ext>
                  </a:extLst>
                </a:gridCol>
              </a:tblGrid>
              <a:tr h="583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2200" b="1" i="0" u="none" strike="noStrike" kern="1200" cap="none" spc="0" normalizeH="0" baseline="0" noProof="0" dirty="0">
                          <a:ln>
                            <a:noFill/>
                          </a:ln>
                          <a:solidFill>
                            <a:srgbClr val="003087"/>
                          </a:solidFill>
                          <a:effectLst/>
                          <a:uLnTx/>
                          <a:uFillTx/>
                          <a:latin typeface="+mn-lt"/>
                          <a:ea typeface="+mn-ea"/>
                          <a:cs typeface="+mn-cs"/>
                        </a:rPr>
                        <a:t>                          </a:t>
                      </a:r>
                      <a:endParaRPr kumimoji="0" lang="en-NO" sz="2200" b="1" i="0" u="none" strike="noStrike" kern="1200" cap="none" spc="0" normalizeH="0" baseline="0" noProof="0" dirty="0">
                        <a:ln>
                          <a:noFill/>
                        </a:ln>
                        <a:solidFill>
                          <a:srgbClr val="003087"/>
                        </a:solidFill>
                        <a:effectLst/>
                        <a:uLnTx/>
                        <a:uFillTx/>
                        <a:latin typeface="+mn-lt"/>
                        <a:ea typeface="+mn-ea"/>
                        <a:cs typeface="+mn-cs"/>
                      </a:endParaRPr>
                    </a:p>
                  </a:txBody>
                  <a:tcPr marL="108000" marR="108000" marT="108000" marB="108000">
                    <a:lnL>
                      <a:noFill/>
                    </a:lnL>
                    <a:lnR w="38100" cap="flat" cmpd="sng" algn="ctr">
                      <a:noFill/>
                      <a:prstDash val="solid"/>
                      <a:round/>
                      <a:headEnd type="none" w="med" len="med"/>
                      <a:tailEnd type="none" w="med" len="med"/>
                    </a:lnR>
                    <a:lnT>
                      <a:noFill/>
                    </a:lnT>
                    <a:lnB w="28575"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F9F1EF"/>
                    </a:solidFill>
                  </a:tcPr>
                </a:tc>
                <a:tc>
                  <a:txBody>
                    <a:bodyPr/>
                    <a:lstStyle/>
                    <a:p>
                      <a:pPr algn="ctr"/>
                      <a:r>
                        <a:rPr kumimoji="0" lang="en-NO" sz="1800" b="1" i="0" u="none" strike="noStrike" kern="1200" cap="none" spc="0" normalizeH="0" baseline="0" noProof="0" dirty="0">
                          <a:ln>
                            <a:noFill/>
                          </a:ln>
                          <a:solidFill>
                            <a:srgbClr val="003087"/>
                          </a:solidFill>
                          <a:effectLst/>
                          <a:uLnTx/>
                          <a:uFillTx/>
                          <a:latin typeface="+mn-lt"/>
                          <a:ea typeface="+mn-ea"/>
                          <a:cs typeface="+mn-cs"/>
                        </a:rPr>
                        <a:t>HF</a:t>
                      </a:r>
                      <a:endParaRPr dirty="0"/>
                    </a:p>
                  </a:txBody>
                  <a:tcPr marL="108000" marR="108000" marT="108000" marB="108000">
                    <a:lnL>
                      <a:noFill/>
                    </a:lnL>
                    <a:lnR w="38100" cap="flat" cmpd="sng" algn="ctr">
                      <a:noFill/>
                      <a:prstDash val="solid"/>
                      <a:round/>
                      <a:headEnd type="none" w="med" len="med"/>
                      <a:tailEnd type="none" w="med" len="med"/>
                    </a:lnR>
                    <a:lnT>
                      <a:noFill/>
                    </a:lnT>
                    <a:lnB w="28575"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F9F1E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O" sz="2000" b="1" i="0" u="none" strike="noStrike" kern="1200" cap="none" spc="0" normalizeH="0" baseline="0" noProof="0" dirty="0">
                          <a:ln>
                            <a:noFill/>
                          </a:ln>
                          <a:solidFill>
                            <a:srgbClr val="003087"/>
                          </a:solidFill>
                          <a:effectLst/>
                          <a:uLnTx/>
                          <a:uFillTx/>
                          <a:latin typeface="+mn-lt"/>
                          <a:ea typeface="+mn-ea"/>
                          <a:cs typeface="+mn-cs"/>
                        </a:rPr>
                        <a:t>RHF</a:t>
                      </a:r>
                    </a:p>
                  </a:txBody>
                  <a:tcPr marL="108000" marR="108000" marT="108000" marB="108000">
                    <a:lnL w="38100" cap="flat" cmpd="sng" algn="ctr">
                      <a:noFill/>
                      <a:prstDash val="solid"/>
                      <a:round/>
                      <a:headEnd type="none" w="med" len="med"/>
                      <a:tailEnd type="none" w="med" len="med"/>
                    </a:lnL>
                    <a:lnR>
                      <a:noFill/>
                    </a:lnR>
                    <a:lnT>
                      <a:noFill/>
                    </a:lnT>
                    <a:lnB w="28575"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F9F1EF"/>
                    </a:solidFill>
                  </a:tcPr>
                </a:tc>
                <a:extLst>
                  <a:ext uri="{0D108BD9-81ED-4DB2-BD59-A6C34878D82A}">
                    <a16:rowId xmlns:a16="http://schemas.microsoft.com/office/drawing/2014/main" val="1574195352"/>
                  </a:ext>
                </a:extLst>
              </a:tr>
              <a:tr h="583200">
                <a:tc>
                  <a:txBody>
                    <a:bodyPr/>
                    <a:lstStyle/>
                    <a:p>
                      <a:pPr algn="l"/>
                      <a:r>
                        <a:rPr lang="nb-NO" sz="1200" b="1" dirty="0">
                          <a:solidFill>
                            <a:srgbClr val="003087"/>
                          </a:solidFill>
                        </a:rPr>
                        <a:t>Instruktører</a:t>
                      </a:r>
                      <a:endParaRPr lang="nb-NO" sz="1200" b="1" dirty="0">
                        <a:solidFill>
                          <a:srgbClr val="C00000"/>
                        </a:solidFill>
                      </a:endParaRPr>
                    </a:p>
                  </a:txBody>
                  <a:tcPr marL="108000" marR="108000" marT="108000" marB="108000">
                    <a:lnL>
                      <a:noFill/>
                    </a:lnL>
                    <a:lnR w="28575" cap="flat" cmpd="sng" algn="ctr">
                      <a:solidFill>
                        <a:schemeClr val="accent6">
                          <a:lumMod val="20000"/>
                          <a:lumOff val="80000"/>
                        </a:schemeClr>
                      </a:solidFill>
                      <a:prstDash val="solid"/>
                      <a:round/>
                      <a:headEnd type="none" w="med" len="med"/>
                      <a:tailEnd type="none" w="med" len="med"/>
                    </a:lnR>
                    <a:lnT w="28575" cap="flat" cmpd="sng" algn="ctr">
                      <a:solidFill>
                        <a:schemeClr val="accent6">
                          <a:lumMod val="20000"/>
                          <a:lumOff val="80000"/>
                        </a:schemeClr>
                      </a:solidFill>
                      <a:prstDash val="solid"/>
                      <a:round/>
                      <a:headEnd type="none" w="med" len="med"/>
                      <a:tailEnd type="none" w="med" len="med"/>
                    </a:lnT>
                    <a:lnB w="28575"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7325" marR="0" lvl="0" indent="-1873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solidFill>
                          <a:effectLst/>
                          <a:latin typeface="+mn-lt"/>
                          <a:ea typeface="+mn-ea"/>
                          <a:cs typeface="+mn-cs"/>
                        </a:rPr>
                        <a:t>rekruttere personer og brukere som allerede er eller kan bli opplært </a:t>
                      </a:r>
                      <a:br>
                        <a:rPr lang="nb-NO" sz="1200"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til å bli instruktører og kvalifisere disse til å holde kurs i samvalg</a:t>
                      </a:r>
                    </a:p>
                  </a:txBody>
                  <a:tcPr marL="108000" marR="108000" marT="108000" marB="108000">
                    <a:lnL w="28575" cap="flat" cmpd="sng" algn="ctr">
                      <a:solidFill>
                        <a:schemeClr val="accent6">
                          <a:lumMod val="20000"/>
                          <a:lumOff val="80000"/>
                        </a:schemeClr>
                      </a:solid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accent6">
                          <a:lumMod val="20000"/>
                          <a:lumOff val="80000"/>
                        </a:schemeClr>
                      </a:solidFill>
                      <a:prstDash val="solid"/>
                      <a:round/>
                      <a:headEnd type="none" w="med" len="med"/>
                      <a:tailEnd type="none" w="med" len="med"/>
                    </a:lnT>
                    <a:lnB w="28575"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7325" marR="0" lvl="0" indent="-1873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dirty="0">
                          <a:solidFill>
                            <a:schemeClr val="tx1"/>
                          </a:solidFill>
                        </a:rPr>
                        <a:t>bidra til å lære opp og støtte instruktører gjennom instruktørkurs </a:t>
                      </a:r>
                      <a:br>
                        <a:rPr lang="nb-NO" sz="1200" b="0" dirty="0">
                          <a:solidFill>
                            <a:schemeClr val="tx1"/>
                          </a:solidFill>
                        </a:rPr>
                      </a:br>
                      <a:r>
                        <a:rPr lang="nb-NO" sz="1200" b="0" dirty="0">
                          <a:solidFill>
                            <a:schemeClr val="tx1"/>
                          </a:solidFill>
                        </a:rPr>
                        <a:t>som er evaluert</a:t>
                      </a:r>
                    </a:p>
                  </a:txBody>
                  <a:tcPr marL="108000" marR="108000" marT="108000" marB="108000">
                    <a:lnL w="38100" cap="flat" cmpd="sng" algn="ctr">
                      <a:noFill/>
                      <a:prstDash val="solid"/>
                      <a:round/>
                      <a:headEnd type="none" w="med" len="med"/>
                      <a:tailEnd type="none" w="med" len="med"/>
                    </a:lnL>
                    <a:lnR>
                      <a:noFill/>
                    </a:lnR>
                    <a:lnT w="28575" cap="flat" cmpd="sng" algn="ctr">
                      <a:solidFill>
                        <a:schemeClr val="accent6">
                          <a:lumMod val="20000"/>
                          <a:lumOff val="80000"/>
                        </a:schemeClr>
                      </a:solidFill>
                      <a:prstDash val="solid"/>
                      <a:round/>
                      <a:headEnd type="none" w="med" len="med"/>
                      <a:tailEnd type="none" w="med" len="med"/>
                    </a:lnT>
                    <a:lnB w="28575"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FCE3E1"/>
                    </a:solidFill>
                  </a:tcPr>
                </a:tc>
                <a:extLst>
                  <a:ext uri="{0D108BD9-81ED-4DB2-BD59-A6C34878D82A}">
                    <a16:rowId xmlns:a16="http://schemas.microsoft.com/office/drawing/2014/main" val="3932733686"/>
                  </a:ext>
                </a:extLst>
              </a:tr>
              <a:tr h="399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a:solidFill>
                            <a:srgbClr val="003087"/>
                          </a:solidFill>
                        </a:rPr>
                        <a:t>Risikokommunikasjon</a:t>
                      </a:r>
                    </a:p>
                  </a:txBody>
                  <a:tcPr marL="108000" marR="108000" marT="108000" marB="108000">
                    <a:lnL>
                      <a:noFill/>
                    </a:lnL>
                    <a:lnR w="28575" cap="flat" cmpd="sng" algn="ctr">
                      <a:solidFill>
                        <a:schemeClr val="accent6">
                          <a:lumMod val="20000"/>
                          <a:lumOff val="80000"/>
                        </a:schemeClr>
                      </a:solidFill>
                      <a:prstDash val="solid"/>
                      <a:round/>
                      <a:headEnd type="none" w="med" len="med"/>
                      <a:tailEnd type="none" w="med" len="med"/>
                    </a:lnR>
                    <a:lnT w="28575" cap="flat" cmpd="sng" algn="ctr">
                      <a:solidFill>
                        <a:schemeClr val="accent6">
                          <a:lumMod val="20000"/>
                          <a:lumOff val="80000"/>
                        </a:schemeClr>
                      </a:solidFill>
                      <a:prstDash val="solid"/>
                      <a:round/>
                      <a:headEnd type="none" w="med" len="med"/>
                      <a:tailEnd type="none" w="med" len="med"/>
                    </a:lnT>
                    <a:lnB w="28575"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7325" marR="0" lvl="0" indent="-1873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solidFill>
                          <a:effectLst/>
                          <a:latin typeface="+mn-lt"/>
                          <a:ea typeface="+mn-ea"/>
                          <a:cs typeface="+mn-cs"/>
                        </a:rPr>
                        <a:t>innføre kurs i risikokommunikasjon for relevante grupper </a:t>
                      </a:r>
                    </a:p>
                  </a:txBody>
                  <a:tcPr marL="108000" marR="108000" marT="108000" marB="108000">
                    <a:lnL w="28575" cap="flat" cmpd="sng" algn="ctr">
                      <a:solidFill>
                        <a:schemeClr val="accent6">
                          <a:lumMod val="20000"/>
                          <a:lumOff val="80000"/>
                        </a:schemeClr>
                      </a:solid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accent6">
                          <a:lumMod val="20000"/>
                          <a:lumOff val="80000"/>
                        </a:schemeClr>
                      </a:solidFill>
                      <a:prstDash val="solid"/>
                      <a:round/>
                      <a:headEnd type="none" w="med" len="med"/>
                      <a:tailEnd type="none" w="med" len="med"/>
                    </a:lnT>
                    <a:lnB w="28575"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7325" marR="0" lvl="0" indent="-1873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strike="noStrike" dirty="0">
                          <a:solidFill>
                            <a:schemeClr val="tx1"/>
                          </a:solidFill>
                        </a:rPr>
                        <a:t>gjennomføre evaluering av digitalt </a:t>
                      </a:r>
                      <a:r>
                        <a:rPr lang="nb-NO" sz="1200" b="0" dirty="0">
                          <a:solidFill>
                            <a:schemeClr val="tx1"/>
                          </a:solidFill>
                        </a:rPr>
                        <a:t>kurs i risikokommunikasjon</a:t>
                      </a:r>
                    </a:p>
                  </a:txBody>
                  <a:tcPr marL="108000" marR="108000" marT="108000" marB="108000">
                    <a:lnL w="38100" cap="flat" cmpd="sng" algn="ctr">
                      <a:noFill/>
                      <a:prstDash val="solid"/>
                      <a:round/>
                      <a:headEnd type="none" w="med" len="med"/>
                      <a:tailEnd type="none" w="med" len="med"/>
                    </a:lnL>
                    <a:lnR>
                      <a:noFill/>
                    </a:lnR>
                    <a:lnT w="28575" cap="flat" cmpd="sng" algn="ctr">
                      <a:solidFill>
                        <a:schemeClr val="accent6">
                          <a:lumMod val="20000"/>
                          <a:lumOff val="80000"/>
                        </a:schemeClr>
                      </a:solidFill>
                      <a:prstDash val="solid"/>
                      <a:round/>
                      <a:headEnd type="none" w="med" len="med"/>
                      <a:tailEnd type="none" w="med" len="med"/>
                    </a:lnT>
                    <a:lnB w="28575"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rgbClr val="FCE3E1"/>
                    </a:solidFill>
                  </a:tcPr>
                </a:tc>
                <a:extLst>
                  <a:ext uri="{0D108BD9-81ED-4DB2-BD59-A6C34878D82A}">
                    <a16:rowId xmlns:a16="http://schemas.microsoft.com/office/drawing/2014/main" val="163237502"/>
                  </a:ext>
                </a:extLst>
              </a:tr>
              <a:tr h="10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dirty="0" err="1">
                          <a:solidFill>
                            <a:srgbClr val="003087"/>
                          </a:solidFill>
                        </a:rPr>
                        <a:t>Samvalgssamtalen</a:t>
                      </a:r>
                      <a:endParaRPr lang="nb-NO" sz="1200" b="1" dirty="0">
                        <a:solidFill>
                          <a:srgbClr val="003087"/>
                        </a:solidFill>
                      </a:endParaRPr>
                    </a:p>
                  </a:txBody>
                  <a:tcPr marL="108000" marR="108000" marT="108000" marB="108000">
                    <a:lnL>
                      <a:noFill/>
                    </a:lnL>
                    <a:lnR w="28575" cap="flat" cmpd="sng" algn="ctr">
                      <a:solidFill>
                        <a:schemeClr val="accent6">
                          <a:lumMod val="20000"/>
                          <a:lumOff val="80000"/>
                        </a:schemeClr>
                      </a:solidFill>
                      <a:prstDash val="solid"/>
                      <a:round/>
                      <a:headEnd type="none" w="med" len="med"/>
                      <a:tailEnd type="none" w="med" len="med"/>
                    </a:lnR>
                    <a:lnT w="28575" cap="flat" cmpd="sng" algn="ctr">
                      <a:solidFill>
                        <a:schemeClr val="accent6">
                          <a:lumMod val="20000"/>
                          <a:lumOff val="80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7325" marR="0" lvl="0" indent="-1873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solidFill>
                          <a:effectLst/>
                          <a:latin typeface="+mn-lt"/>
                          <a:ea typeface="+mn-ea"/>
                          <a:cs typeface="+mn-cs"/>
                        </a:rPr>
                        <a:t>integrere «Seks steg til samvalg» eller tilsvarende i sine opplæringsaktiviteter </a:t>
                      </a:r>
                    </a:p>
                  </a:txBody>
                  <a:tcPr marL="108000" marR="108000" marT="108000" marB="108000">
                    <a:lnL w="28575" cap="flat" cmpd="sng" algn="ctr">
                      <a:solidFill>
                        <a:schemeClr val="accent6">
                          <a:lumMod val="20000"/>
                          <a:lumOff val="80000"/>
                        </a:schemeClr>
                      </a:solid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accent6">
                          <a:lumMod val="20000"/>
                          <a:lumOff val="80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87325" marR="0" lvl="0" indent="-1873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dirty="0">
                          <a:solidFill>
                            <a:schemeClr val="tx1"/>
                          </a:solidFill>
                        </a:rPr>
                        <a:t>sørge for at relevant opplæring i samvalg bygger på etablerte prinsipper for brukermedvirkning i beslutninger og på forskningsgrunnlaget om når og hvordan pasienter bør informeres og involveres i beslutninger</a:t>
                      </a:r>
                    </a:p>
                    <a:p>
                      <a:pPr marL="187325" marR="0" lvl="0" indent="-1873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strike="noStrike" dirty="0">
                          <a:solidFill>
                            <a:schemeClr val="tx1"/>
                          </a:solidFill>
                        </a:rPr>
                        <a:t>tilby</a:t>
                      </a:r>
                      <a:r>
                        <a:rPr lang="nb-NO" sz="1200" b="0" dirty="0">
                          <a:solidFill>
                            <a:schemeClr val="tx1"/>
                          </a:solidFill>
                        </a:rPr>
                        <a:t> sjekkliste for kvalitetsvurdering av helseinformasjon til bruk i beslutningssituasjoner (</a:t>
                      </a:r>
                      <a:r>
                        <a:rPr lang="nb-NO" sz="1200" b="0" dirty="0">
                          <a:solidFill>
                            <a:schemeClr val="tx1"/>
                          </a:solidFill>
                          <a:hlinkClick r:id="rId4">
                            <a:extLst>
                              <a:ext uri="{A12FA001-AC4F-418D-AE19-62706E023703}">
                                <ahyp:hlinkClr xmlns:ahyp="http://schemas.microsoft.com/office/drawing/2018/hyperlinkcolor" val="tx"/>
                              </a:ext>
                            </a:extLst>
                          </a:hlinkClick>
                        </a:rPr>
                        <a:t>MAPPinfo</a:t>
                      </a:r>
                      <a:r>
                        <a:rPr lang="nb-NO" sz="1200" b="0" dirty="0">
                          <a:solidFill>
                            <a:schemeClr val="tx1"/>
                          </a:solidFill>
                        </a:rPr>
                        <a:t>) og </a:t>
                      </a:r>
                      <a:r>
                        <a:rPr lang="nb-NO" sz="1200" b="0" strike="noStrike" dirty="0">
                          <a:solidFill>
                            <a:schemeClr val="tx1"/>
                          </a:solidFill>
                        </a:rPr>
                        <a:t>i kvalitetsforbedringsprosjekter </a:t>
                      </a:r>
                      <a:endParaRPr lang="nb-NO" sz="1200" b="0" strike="sngStrike" dirty="0">
                        <a:solidFill>
                          <a:schemeClr val="tx1"/>
                        </a:solidFill>
                      </a:endParaRPr>
                    </a:p>
                  </a:txBody>
                  <a:tcPr marL="108000" marR="108000" marT="108000" marB="108000">
                    <a:lnL w="38100" cap="flat" cmpd="sng" algn="ctr">
                      <a:noFill/>
                      <a:prstDash val="solid"/>
                      <a:round/>
                      <a:headEnd type="none" w="med" len="med"/>
                      <a:tailEnd type="none" w="med" len="med"/>
                    </a:lnL>
                    <a:lnR>
                      <a:noFill/>
                    </a:lnR>
                    <a:lnT w="28575" cap="flat" cmpd="sng" algn="ctr">
                      <a:solidFill>
                        <a:schemeClr val="accent6">
                          <a:lumMod val="20000"/>
                          <a:lumOff val="80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CE3E1"/>
                    </a:solidFill>
                  </a:tcPr>
                </a:tc>
                <a:extLst>
                  <a:ext uri="{0D108BD9-81ED-4DB2-BD59-A6C34878D82A}">
                    <a16:rowId xmlns:a16="http://schemas.microsoft.com/office/drawing/2014/main" val="3397546798"/>
                  </a:ext>
                </a:extLst>
              </a:tr>
            </a:tbl>
          </a:graphicData>
        </a:graphic>
      </p:graphicFrame>
      <p:sp>
        <p:nvSpPr>
          <p:cNvPr id="3" name="Tittel 2">
            <a:extLst>
              <a:ext uri="{FF2B5EF4-FFF2-40B4-BE49-F238E27FC236}">
                <a16:creationId xmlns:a16="http://schemas.microsoft.com/office/drawing/2014/main" id="{3462D3AA-3091-092F-1CF3-283DF8B3773B}"/>
              </a:ext>
            </a:extLst>
          </p:cNvPr>
          <p:cNvSpPr>
            <a:spLocks noGrp="1" noRot="1" noMove="1" noResize="1" noEditPoints="1" noAdjustHandles="1" noChangeArrowheads="1" noChangeShapeType="1"/>
          </p:cNvSpPr>
          <p:nvPr>
            <p:ph type="title"/>
          </p:nvPr>
        </p:nvSpPr>
        <p:spPr>
          <a:xfrm>
            <a:off x="1620000" y="522000"/>
            <a:ext cx="9882809" cy="722894"/>
          </a:xfrm>
        </p:spPr>
        <p:txBody>
          <a:bodyPr lIns="0" tIns="0" rIns="0" bIns="0" anchor="t" anchorCtr="0">
            <a:noAutofit/>
          </a:bodyPr>
          <a:lstStyle/>
          <a:p>
            <a:r>
              <a:rPr lang="nb-NO" sz="4800" dirty="0">
                <a:solidFill>
                  <a:schemeClr val="accent6">
                    <a:lumMod val="50000"/>
                  </a:schemeClr>
                </a:solidFill>
              </a:rPr>
              <a:t>Øke ansattes kompetanse II </a:t>
            </a:r>
          </a:p>
        </p:txBody>
      </p:sp>
      <p:sp>
        <p:nvSpPr>
          <p:cNvPr id="2" name="Ellipse 3">
            <a:extLst>
              <a:ext uri="{FF2B5EF4-FFF2-40B4-BE49-F238E27FC236}">
                <a16:creationId xmlns:a16="http://schemas.microsoft.com/office/drawing/2014/main" id="{166A9DB8-218D-6199-842B-DD7F91B05D77}"/>
              </a:ext>
            </a:extLst>
          </p:cNvPr>
          <p:cNvSpPr>
            <a:spLocks noGrp="1" noRot="1" noMove="1" noResize="1" noEditPoints="1" noAdjustHandles="1" noChangeArrowheads="1" noChangeShapeType="1"/>
          </p:cNvSpPr>
          <p:nvPr/>
        </p:nvSpPr>
        <p:spPr>
          <a:xfrm>
            <a:off x="360000" y="360000"/>
            <a:ext cx="900000" cy="9000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pPr algn="ctr"/>
            <a:r>
              <a:rPr lang="nb-NO" sz="4800" b="1" dirty="0"/>
              <a:t>2</a:t>
            </a:r>
          </a:p>
        </p:txBody>
      </p:sp>
    </p:spTree>
    <p:extLst>
      <p:ext uri="{BB962C8B-B14F-4D97-AF65-F5344CB8AC3E}">
        <p14:creationId xmlns:p14="http://schemas.microsoft.com/office/powerpoint/2010/main" val="3083707522"/>
      </p:ext>
    </p:extLst>
  </p:cSld>
  <p:clrMapOvr>
    <a:masterClrMapping/>
  </p:clrMapOvr>
</p:sld>
</file>

<file path=ppt/theme/theme1.xml><?xml version="1.0" encoding="utf-8"?>
<a:theme xmlns:a="http://schemas.openxmlformats.org/drawingml/2006/main" name="Office-tema">
  <a:themeElements>
    <a:clrScheme name="HSØ 2023">
      <a:dk1>
        <a:srgbClr val="000000"/>
      </a:dk1>
      <a:lt1>
        <a:srgbClr val="FFFFFF"/>
      </a:lt1>
      <a:dk2>
        <a:srgbClr val="6CACE3"/>
      </a:dk2>
      <a:lt2>
        <a:srgbClr val="E7E6E6"/>
      </a:lt2>
      <a:accent1>
        <a:srgbClr val="003087"/>
      </a:accent1>
      <a:accent2>
        <a:srgbClr val="F39544"/>
      </a:accent2>
      <a:accent3>
        <a:srgbClr val="689D7F"/>
      </a:accent3>
      <a:accent4>
        <a:srgbClr val="FFC845"/>
      </a:accent4>
      <a:accent5>
        <a:srgbClr val="A76E5E"/>
      </a:accent5>
      <a:accent6>
        <a:srgbClr val="F0828C"/>
      </a:accent6>
      <a:hlink>
        <a:srgbClr val="6CACE3"/>
      </a:hlink>
      <a:folHlink>
        <a:srgbClr val="87189D"/>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y mal PPT Helse Sør-Øst RHf.pptx [Skrivebeskyttet]" id="{4721E744-1838-40FC-B8CA-50AA540E3C31}" vid="{B5F5C9D7-E3E5-47F9-AF46-8FC9D96EE88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c5e8598-86e1-4ab3-8771-dc800e124b72" xsi:nil="true"/>
    <lcf76f155ced4ddcb4097134ff3c332f xmlns="f957da11-e1db-4782-aaea-60bbcb7aeb5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2567D414AE2284392084E030026B2DD" ma:contentTypeVersion="15" ma:contentTypeDescription="Create a new document." ma:contentTypeScope="" ma:versionID="6cad715dba0ec8fbe75b01dd77a116af">
  <xsd:schema xmlns:xsd="http://www.w3.org/2001/XMLSchema" xmlns:xs="http://www.w3.org/2001/XMLSchema" xmlns:p="http://schemas.microsoft.com/office/2006/metadata/properties" xmlns:ns2="f957da11-e1db-4782-aaea-60bbcb7aeb5e" xmlns:ns3="ec5e8598-86e1-4ab3-8771-dc800e124b72" targetNamespace="http://schemas.microsoft.com/office/2006/metadata/properties" ma:root="true" ma:fieldsID="95b085c9f192b70b9f1f17671dd33498" ns2:_="" ns3:_="">
    <xsd:import namespace="f957da11-e1db-4782-aaea-60bbcb7aeb5e"/>
    <xsd:import namespace="ec5e8598-86e1-4ab3-8771-dc800e124b7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57da11-e1db-4782-aaea-60bbcb7aeb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bbe3d436-fbfd-41cc-af34-671200448db8"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5e8598-86e1-4ab3-8771-dc800e124b7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8568c079-701d-4ec9-bde6-e12c453c9378}" ma:internalName="TaxCatchAll" ma:showField="CatchAllData" ma:web="ec5e8598-86e1-4ab3-8771-dc800e124b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871696-A178-46C2-9021-0CF878DCEB7A}">
  <ds:schemaRefs>
    <ds:schemaRef ds:uri="http://purl.org/dc/elements/1.1/"/>
    <ds:schemaRef ds:uri="http://schemas.microsoft.com/office/infopath/2007/PartnerControls"/>
    <ds:schemaRef ds:uri="ec5e8598-86e1-4ab3-8771-dc800e124b72"/>
    <ds:schemaRef ds:uri="http://purl.org/dc/dcmitype/"/>
    <ds:schemaRef ds:uri="http://www.w3.org/XML/1998/namespace"/>
    <ds:schemaRef ds:uri="http://purl.org/dc/terms/"/>
    <ds:schemaRef ds:uri="http://schemas.microsoft.com/office/2006/documentManagement/types"/>
    <ds:schemaRef ds:uri="http://schemas.openxmlformats.org/package/2006/metadata/core-properties"/>
    <ds:schemaRef ds:uri="f957da11-e1db-4782-aaea-60bbcb7aeb5e"/>
    <ds:schemaRef ds:uri="http://schemas.microsoft.com/office/2006/metadata/properties"/>
  </ds:schemaRefs>
</ds:datastoreItem>
</file>

<file path=customXml/itemProps2.xml><?xml version="1.0" encoding="utf-8"?>
<ds:datastoreItem xmlns:ds="http://schemas.openxmlformats.org/officeDocument/2006/customXml" ds:itemID="{5C146B5F-7C3E-47EE-AF41-6E298798BC52}">
  <ds:schemaRefs>
    <ds:schemaRef ds:uri="http://schemas.microsoft.com/sharepoint/v3/contenttype/forms"/>
  </ds:schemaRefs>
</ds:datastoreItem>
</file>

<file path=customXml/itemProps3.xml><?xml version="1.0" encoding="utf-8"?>
<ds:datastoreItem xmlns:ds="http://schemas.openxmlformats.org/officeDocument/2006/customXml" ds:itemID="{A0E3EE99-BDEC-4325-9209-1C991EB14F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57da11-e1db-4782-aaea-60bbcb7aeb5e"/>
    <ds:schemaRef ds:uri="ec5e8598-86e1-4ab3-8771-dc800e124b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b906c1f-19d2-4ac1-bea8-1ddf524e35b3}" enabled="1" method="Standard" siteId="{7f8e4cf0-71fb-489c-a336-3f9252a63908}" contentBits="0" removed="0"/>
</clbl:labelList>
</file>

<file path=docProps/app.xml><?xml version="1.0" encoding="utf-8"?>
<Properties xmlns="http://schemas.openxmlformats.org/officeDocument/2006/extended-properties" xmlns:vt="http://schemas.openxmlformats.org/officeDocument/2006/docPropsVTypes">
  <Template>{F9E8DCD7-1CAE-2B4E-8AB6-5045F71B0ED6}tf10001061</Template>
  <TotalTime>81073</TotalTime>
  <Words>3131</Words>
  <Application>Microsoft Office PowerPoint</Application>
  <PresentationFormat>Widescreen</PresentationFormat>
  <Paragraphs>303</Paragraphs>
  <Slides>15</Slides>
  <Notes>11</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15</vt:i4>
      </vt:variant>
    </vt:vector>
  </HeadingPairs>
  <TitlesOfParts>
    <vt:vector size="20" baseType="lpstr">
      <vt:lpstr>Arial</vt:lpstr>
      <vt:lpstr>Calibri</vt:lpstr>
      <vt:lpstr>Courier New</vt:lpstr>
      <vt:lpstr>Wingdings</vt:lpstr>
      <vt:lpstr>Office-tema</vt:lpstr>
      <vt:lpstr>Regional delstrategi for innføring av samvalg i Helse Sør-Øst</vt:lpstr>
      <vt:lpstr>Innledning</vt:lpstr>
      <vt:lpstr>Arbeidsmetode</vt:lpstr>
      <vt:lpstr>Sammendrag</vt:lpstr>
      <vt:lpstr>Innsatsområder </vt:lpstr>
      <vt:lpstr>Ledelse, ambisjonsnivå og organisering I</vt:lpstr>
      <vt:lpstr>Ledelse, ambisjonsnivå og organisering II</vt:lpstr>
      <vt:lpstr>Øke ansattes kompetanse I </vt:lpstr>
      <vt:lpstr>Øke ansattes kompetanse II </vt:lpstr>
      <vt:lpstr>Mobilisere pasientene I </vt:lpstr>
      <vt:lpstr>Mobilisere pasientene II </vt:lpstr>
      <vt:lpstr>Ta i bruk støttesystemer I</vt:lpstr>
      <vt:lpstr>Ta i bruk støttesystemer II</vt:lpstr>
      <vt:lpstr>Ordforklaringer</vt:lpstr>
      <vt:lpstr>Eksempel på tidsplan</vt:lpstr>
    </vt:vector>
  </TitlesOfParts>
  <Company>Helse Sør-Øst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Kienlin Simone Maria</dc:creator>
  <cp:lastModifiedBy>Line Tiller Alvstad</cp:lastModifiedBy>
  <cp:revision>589</cp:revision>
  <cp:lastPrinted>2023-01-30T11:58:35Z</cp:lastPrinted>
  <dcterms:created xsi:type="dcterms:W3CDTF">2020-05-11T08:31:12Z</dcterms:created>
  <dcterms:modified xsi:type="dcterms:W3CDTF">2025-08-14T13:42:18Z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0x01010082567D414AE2284392084E030026B2DD</vt:lpwstr>
  </property>
  <property fmtid="{D5CDD505-2E9C-101B-9397-08002B2CF9AE}" pid="3" name="MSIP_Label_5b906c1f-19d2-4ac1-bea8-1ddf524e35b3_Enabled">
    <vt:lpwstr>true</vt:lpwstr>
  </property>
  <property fmtid="{D5CDD505-2E9C-101B-9397-08002B2CF9AE}" pid="4" name="MSIP_Label_5b906c1f-19d2-4ac1-bea8-1ddf524e35b3_SetDate">
    <vt:lpwstr>2023-01-09T18:00:27Z</vt:lpwstr>
  </property>
  <property fmtid="{D5CDD505-2E9C-101B-9397-08002B2CF9AE}" pid="5" name="MSIP_Label_5b906c1f-19d2-4ac1-bea8-1ddf524e35b3_Method">
    <vt:lpwstr>Standard</vt:lpwstr>
  </property>
  <property fmtid="{D5CDD505-2E9C-101B-9397-08002B2CF9AE}" pid="6" name="MSIP_Label_5b906c1f-19d2-4ac1-bea8-1ddf524e35b3_Name">
    <vt:lpwstr>Internal</vt:lpwstr>
  </property>
  <property fmtid="{D5CDD505-2E9C-101B-9397-08002B2CF9AE}" pid="7" name="MSIP_Label_5b906c1f-19d2-4ac1-bea8-1ddf524e35b3_SiteId">
    <vt:lpwstr>7f8e4cf0-71fb-489c-a336-3f9252a63908</vt:lpwstr>
  </property>
  <property fmtid="{D5CDD505-2E9C-101B-9397-08002B2CF9AE}" pid="8" name="MSIP_Label_5b906c1f-19d2-4ac1-bea8-1ddf524e35b3_ActionId">
    <vt:lpwstr>43eafbd4-46de-491e-b9af-de19403ae49d</vt:lpwstr>
  </property>
  <property fmtid="{D5CDD505-2E9C-101B-9397-08002B2CF9AE}" pid="9" name="MSIP_Label_5b906c1f-19d2-4ac1-bea8-1ddf524e35b3_ContentBits">
    <vt:lpwstr>0</vt:lpwstr>
  </property>
  <property fmtid="{D5CDD505-2E9C-101B-9397-08002B2CF9AE}" pid="10" name="MediaServiceImageTags">
    <vt:lpwstr/>
  </property>
</Properties>
</file>